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5" r:id="rId3"/>
    <p:sldId id="257" r:id="rId4"/>
    <p:sldId id="258" r:id="rId5"/>
    <p:sldId id="259" r:id="rId6"/>
    <p:sldId id="260" r:id="rId7"/>
    <p:sldId id="261" r:id="rId8"/>
    <p:sldId id="262" r:id="rId9"/>
    <p:sldId id="263" r:id="rId10"/>
    <p:sldId id="264" r:id="rId11"/>
    <p:sldId id="266" r:id="rId12"/>
    <p:sldId id="267" r:id="rId13"/>
    <p:sldId id="278" r:id="rId14"/>
    <p:sldId id="268" r:id="rId15"/>
    <p:sldId id="279" r:id="rId16"/>
    <p:sldId id="269" r:id="rId17"/>
    <p:sldId id="285" r:id="rId18"/>
    <p:sldId id="270" r:id="rId19"/>
    <p:sldId id="287" r:id="rId20"/>
    <p:sldId id="280" r:id="rId21"/>
    <p:sldId id="271" r:id="rId22"/>
    <p:sldId id="272" r:id="rId23"/>
    <p:sldId id="277" r:id="rId24"/>
    <p:sldId id="286" r:id="rId25"/>
    <p:sldId id="273" r:id="rId26"/>
    <p:sldId id="281" r:id="rId27"/>
    <p:sldId id="274" r:id="rId28"/>
    <p:sldId id="275" r:id="rId29"/>
    <p:sldId id="282" r:id="rId30"/>
    <p:sldId id="276" r:id="rId31"/>
    <p:sldId id="284"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0" d="100"/>
          <a:sy n="100" d="100"/>
        </p:scale>
        <p:origin x="1147" y="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40542DE-8D3E-40FB-AC6D-7331DF03BF2A}" type="datetimeFigureOut">
              <a:rPr lang="en-US" smtClean="0"/>
              <a:t>9/10/17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6A7A74E-02B0-4AD9-9D2E-3C0BE04098E9}"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72610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40542DE-8D3E-40FB-AC6D-7331DF03BF2A}" type="datetimeFigureOut">
              <a:rPr lang="en-US" smtClean="0"/>
              <a:t>9/10/17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6A7A74E-02B0-4AD9-9D2E-3C0BE04098E9}" type="slidenum">
              <a:rPr lang="en-US" smtClean="0"/>
              <a:t>‹#›</a:t>
            </a:fld>
            <a:endParaRPr lang="en-US" dirty="0"/>
          </a:p>
        </p:txBody>
      </p:sp>
    </p:spTree>
    <p:extLst>
      <p:ext uri="{BB962C8B-B14F-4D97-AF65-F5344CB8AC3E}">
        <p14:creationId xmlns:p14="http://schemas.microsoft.com/office/powerpoint/2010/main" val="31447199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40542DE-8D3E-40FB-AC6D-7331DF03BF2A}" type="datetimeFigureOut">
              <a:rPr lang="en-US" smtClean="0"/>
              <a:t>9/10/17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6A7A74E-02B0-4AD9-9D2E-3C0BE04098E9}" type="slidenum">
              <a:rPr lang="en-US" smtClean="0"/>
              <a:t>‹#›</a:t>
            </a:fld>
            <a:endParaRPr lang="en-US" dirty="0"/>
          </a:p>
        </p:txBody>
      </p:sp>
    </p:spTree>
    <p:extLst>
      <p:ext uri="{BB962C8B-B14F-4D97-AF65-F5344CB8AC3E}">
        <p14:creationId xmlns:p14="http://schemas.microsoft.com/office/powerpoint/2010/main" val="235628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40542DE-8D3E-40FB-AC6D-7331DF03BF2A}" type="datetimeFigureOut">
              <a:rPr lang="en-US" smtClean="0"/>
              <a:t>9/10/17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6A7A74E-02B0-4AD9-9D2E-3C0BE04098E9}" type="slidenum">
              <a:rPr lang="en-US" smtClean="0"/>
              <a:t>‹#›</a:t>
            </a:fld>
            <a:endParaRPr lang="en-US" dirty="0"/>
          </a:p>
        </p:txBody>
      </p:sp>
    </p:spTree>
    <p:extLst>
      <p:ext uri="{BB962C8B-B14F-4D97-AF65-F5344CB8AC3E}">
        <p14:creationId xmlns:p14="http://schemas.microsoft.com/office/powerpoint/2010/main" val="3504433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40542DE-8D3E-40FB-AC6D-7331DF03BF2A}" type="datetimeFigureOut">
              <a:rPr lang="en-US" smtClean="0"/>
              <a:t>9/10/17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6A7A74E-02B0-4AD9-9D2E-3C0BE04098E9}"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9223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40542DE-8D3E-40FB-AC6D-7331DF03BF2A}" type="datetimeFigureOut">
              <a:rPr lang="en-US" smtClean="0"/>
              <a:t>9/10/17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6A7A74E-02B0-4AD9-9D2E-3C0BE04098E9}" type="slidenum">
              <a:rPr lang="en-US" smtClean="0"/>
              <a:t>‹#›</a:t>
            </a:fld>
            <a:endParaRPr lang="en-US" dirty="0"/>
          </a:p>
        </p:txBody>
      </p:sp>
    </p:spTree>
    <p:extLst>
      <p:ext uri="{BB962C8B-B14F-4D97-AF65-F5344CB8AC3E}">
        <p14:creationId xmlns:p14="http://schemas.microsoft.com/office/powerpoint/2010/main" val="7867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40542DE-8D3E-40FB-AC6D-7331DF03BF2A}" type="datetimeFigureOut">
              <a:rPr lang="en-US" smtClean="0"/>
              <a:t>9/10/17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6A7A74E-02B0-4AD9-9D2E-3C0BE04098E9}" type="slidenum">
              <a:rPr lang="en-US" smtClean="0"/>
              <a:t>‹#›</a:t>
            </a:fld>
            <a:endParaRPr lang="en-US" dirty="0"/>
          </a:p>
        </p:txBody>
      </p:sp>
    </p:spTree>
    <p:extLst>
      <p:ext uri="{BB962C8B-B14F-4D97-AF65-F5344CB8AC3E}">
        <p14:creationId xmlns:p14="http://schemas.microsoft.com/office/powerpoint/2010/main" val="3268404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40542DE-8D3E-40FB-AC6D-7331DF03BF2A}" type="datetimeFigureOut">
              <a:rPr lang="en-US" smtClean="0"/>
              <a:t>9/10/17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6A7A74E-02B0-4AD9-9D2E-3C0BE04098E9}" type="slidenum">
              <a:rPr lang="en-US" smtClean="0"/>
              <a:t>‹#›</a:t>
            </a:fld>
            <a:endParaRPr lang="en-US" dirty="0"/>
          </a:p>
        </p:txBody>
      </p:sp>
    </p:spTree>
    <p:extLst>
      <p:ext uri="{BB962C8B-B14F-4D97-AF65-F5344CB8AC3E}">
        <p14:creationId xmlns:p14="http://schemas.microsoft.com/office/powerpoint/2010/main" val="1215052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40542DE-8D3E-40FB-AC6D-7331DF03BF2A}" type="datetimeFigureOut">
              <a:rPr lang="en-US" smtClean="0"/>
              <a:t>9/10/17</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6A7A74E-02B0-4AD9-9D2E-3C0BE04098E9}" type="slidenum">
              <a:rPr lang="en-US" smtClean="0"/>
              <a:t>‹#›</a:t>
            </a:fld>
            <a:endParaRPr lang="en-US" dirty="0"/>
          </a:p>
        </p:txBody>
      </p:sp>
    </p:spTree>
    <p:extLst>
      <p:ext uri="{BB962C8B-B14F-4D97-AF65-F5344CB8AC3E}">
        <p14:creationId xmlns:p14="http://schemas.microsoft.com/office/powerpoint/2010/main" val="726836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E40542DE-8D3E-40FB-AC6D-7331DF03BF2A}" type="datetimeFigureOut">
              <a:rPr lang="en-US" smtClean="0"/>
              <a:t>9/10/17</a:t>
            </a:fld>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6A7A74E-02B0-4AD9-9D2E-3C0BE04098E9}" type="slidenum">
              <a:rPr lang="en-US" smtClean="0"/>
              <a:t>‹#›</a:t>
            </a:fld>
            <a:endParaRPr lang="en-US" dirty="0"/>
          </a:p>
        </p:txBody>
      </p:sp>
    </p:spTree>
    <p:extLst>
      <p:ext uri="{BB962C8B-B14F-4D97-AF65-F5344CB8AC3E}">
        <p14:creationId xmlns:p14="http://schemas.microsoft.com/office/powerpoint/2010/main" val="3400395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extLst>
                <a:ext uri="{28A0092B-C50C-407E-A947-70E740481C1C}">
                  <a14:useLocalDpi xmlns:a14="http://schemas.microsoft.com/office/drawing/2010/main" val="0"/>
                </a:ext>
              </a:extLst>
            </a:blip>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E40542DE-8D3E-40FB-AC6D-7331DF03BF2A}" type="datetimeFigureOut">
              <a:rPr lang="en-US" smtClean="0"/>
              <a:t>9/10/17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6A7A74E-02B0-4AD9-9D2E-3C0BE04098E9}" type="slidenum">
              <a:rPr lang="en-US" smtClean="0"/>
              <a:t>‹#›</a:t>
            </a:fld>
            <a:endParaRPr lang="en-US" dirty="0"/>
          </a:p>
        </p:txBody>
      </p:sp>
    </p:spTree>
    <p:extLst>
      <p:ext uri="{BB962C8B-B14F-4D97-AF65-F5344CB8AC3E}">
        <p14:creationId xmlns:p14="http://schemas.microsoft.com/office/powerpoint/2010/main" val="486584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E40542DE-8D3E-40FB-AC6D-7331DF03BF2A}" type="datetimeFigureOut">
              <a:rPr lang="en-US" smtClean="0"/>
              <a:t>9/10/17</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46A7A74E-02B0-4AD9-9D2E-3C0BE04098E9}" type="slidenum">
              <a:rPr lang="en-US" smtClean="0"/>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194512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THE PROTESTANT</a:t>
            </a:r>
            <a:br>
              <a:rPr lang="en-US" b="1" dirty="0" smtClean="0"/>
            </a:br>
            <a:r>
              <a:rPr lang="en-US" b="1" dirty="0" smtClean="0"/>
              <a:t>REFORMATION</a:t>
            </a:r>
            <a:endParaRPr lang="en-US" b="1" dirty="0"/>
          </a:p>
        </p:txBody>
      </p:sp>
      <p:sp>
        <p:nvSpPr>
          <p:cNvPr id="3" name="Subtitle 2"/>
          <p:cNvSpPr>
            <a:spLocks noGrp="1"/>
          </p:cNvSpPr>
          <p:nvPr>
            <p:ph type="subTitle" idx="1"/>
          </p:nvPr>
        </p:nvSpPr>
        <p:spPr/>
        <p:txBody>
          <a:bodyPr>
            <a:noAutofit/>
          </a:bodyPr>
          <a:lstStyle/>
          <a:p>
            <a:r>
              <a:rPr lang="en-US" sz="2800" b="1" dirty="0"/>
              <a:t>500 Year Anniversary </a:t>
            </a:r>
            <a:endParaRPr lang="en-US" sz="2800" b="1" dirty="0" smtClean="0"/>
          </a:p>
          <a:p>
            <a:r>
              <a:rPr lang="en-US" sz="2800" dirty="0" smtClean="0"/>
              <a:t>October 31, 1517 - October 31, 2017</a:t>
            </a:r>
            <a:endParaRPr lang="en-US" sz="2800" dirty="0"/>
          </a:p>
        </p:txBody>
      </p:sp>
    </p:spTree>
    <p:extLst>
      <p:ext uri="{BB962C8B-B14F-4D97-AF65-F5344CB8AC3E}">
        <p14:creationId xmlns:p14="http://schemas.microsoft.com/office/powerpoint/2010/main" val="14446919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a:r>
            <a:br>
              <a:rPr lang="en-US" dirty="0" smtClean="0"/>
            </a:br>
            <a:r>
              <a:rPr lang="en-US" dirty="0" smtClean="0"/>
              <a:t>Middle Ages </a:t>
            </a:r>
            <a:r>
              <a:rPr lang="en-US" sz="3600" dirty="0" smtClean="0"/>
              <a:t>(c. </a:t>
            </a:r>
            <a:r>
              <a:rPr lang="en-US" sz="3600" dirty="0"/>
              <a:t>AD </a:t>
            </a:r>
            <a:r>
              <a:rPr lang="en-US" sz="3600" dirty="0" smtClean="0"/>
              <a:t>1050-1500)</a:t>
            </a:r>
            <a:endParaRPr lang="en-US" dirty="0"/>
          </a:p>
        </p:txBody>
      </p:sp>
      <p:sp>
        <p:nvSpPr>
          <p:cNvPr id="3" name="Content Placeholder 2"/>
          <p:cNvSpPr>
            <a:spLocks noGrp="1"/>
          </p:cNvSpPr>
          <p:nvPr>
            <p:ph idx="1"/>
          </p:nvPr>
        </p:nvSpPr>
        <p:spPr>
          <a:xfrm>
            <a:off x="822959" y="1845734"/>
            <a:ext cx="7543801" cy="4459650"/>
          </a:xfrm>
        </p:spPr>
        <p:txBody>
          <a:bodyPr>
            <a:normAutofit fontScale="85000" lnSpcReduction="10000"/>
          </a:bodyPr>
          <a:lstStyle/>
          <a:p>
            <a:pPr>
              <a:buFont typeface="Arial" panose="020B0604020202020204" pitchFamily="34" charset="0"/>
              <a:buChar char="•"/>
            </a:pPr>
            <a:r>
              <a:rPr lang="en-US" sz="2800" dirty="0" smtClean="0"/>
              <a:t> </a:t>
            </a:r>
            <a:r>
              <a:rPr lang="en-US" sz="3300" dirty="0" smtClean="0"/>
              <a:t>AD 1054: “great chasm” (split) between the catholic church in the East and the catholic church in the West</a:t>
            </a:r>
          </a:p>
          <a:p>
            <a:pPr>
              <a:buFont typeface="Arial" panose="020B0604020202020204" pitchFamily="34" charset="0"/>
              <a:buChar char="•"/>
            </a:pPr>
            <a:r>
              <a:rPr lang="en-US" sz="3300" dirty="0" smtClean="0"/>
              <a:t> Primary reason = authority of bishop (Pope) in West vs. bishop (Patriarch) in East</a:t>
            </a:r>
          </a:p>
          <a:p>
            <a:pPr>
              <a:buFont typeface="Arial" panose="020B0604020202020204" pitchFamily="34" charset="0"/>
              <a:buChar char="•"/>
            </a:pPr>
            <a:r>
              <a:rPr lang="en-US" sz="3300" dirty="0" smtClean="0"/>
              <a:t> Also theological: West tended to follow Augustine (Latin), and placed great emphasis on tradition and papal authority in all matters</a:t>
            </a:r>
          </a:p>
          <a:p>
            <a:pPr>
              <a:buFont typeface="Arial" panose="020B0604020202020204" pitchFamily="34" charset="0"/>
              <a:buChar char="•"/>
            </a:pPr>
            <a:r>
              <a:rPr lang="en-US" sz="3300" dirty="0" smtClean="0"/>
              <a:t> East tended to follow early church Fathers (Greek)</a:t>
            </a:r>
          </a:p>
          <a:p>
            <a:pPr>
              <a:buFont typeface="Arial" panose="020B0604020202020204" pitchFamily="34" charset="0"/>
              <a:buChar char="•"/>
            </a:pPr>
            <a:r>
              <a:rPr lang="en-US" sz="3300" dirty="0" smtClean="0"/>
              <a:t> Also political, geographical, and linguistic reasons</a:t>
            </a:r>
          </a:p>
          <a:p>
            <a:pPr marL="0" indent="0">
              <a:buNone/>
            </a:pPr>
            <a:endParaRPr lang="en-US" dirty="0"/>
          </a:p>
        </p:txBody>
      </p:sp>
    </p:spTree>
    <p:extLst>
      <p:ext uri="{BB962C8B-B14F-4D97-AF65-F5344CB8AC3E}">
        <p14:creationId xmlns:p14="http://schemas.microsoft.com/office/powerpoint/2010/main" val="92532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Renaissance (re-birth</a:t>
            </a:r>
            <a:r>
              <a:rPr lang="en-US" dirty="0"/>
              <a:t>)</a:t>
            </a:r>
            <a:br>
              <a:rPr lang="en-US" dirty="0"/>
            </a:br>
            <a:r>
              <a:rPr lang="en-US" sz="3600" dirty="0"/>
              <a:t>c. AD </a:t>
            </a:r>
            <a:r>
              <a:rPr lang="en-US" sz="3600" dirty="0" smtClean="0"/>
              <a:t>1350-1550</a:t>
            </a:r>
            <a:endParaRPr lang="en-US" dirty="0"/>
          </a:p>
        </p:txBody>
      </p:sp>
      <p:sp>
        <p:nvSpPr>
          <p:cNvPr id="3" name="Content Placeholder 2"/>
          <p:cNvSpPr>
            <a:spLocks noGrp="1"/>
          </p:cNvSpPr>
          <p:nvPr>
            <p:ph idx="1"/>
          </p:nvPr>
        </p:nvSpPr>
        <p:spPr>
          <a:xfrm>
            <a:off x="822960" y="1845734"/>
            <a:ext cx="4424901" cy="4023360"/>
          </a:xfrm>
        </p:spPr>
        <p:txBody>
          <a:bodyPr>
            <a:normAutofit lnSpcReduction="10000"/>
          </a:bodyPr>
          <a:lstStyle/>
          <a:p>
            <a:pPr>
              <a:buFont typeface="Arial" panose="020B0604020202020204" pitchFamily="34" charset="0"/>
              <a:buChar char="•"/>
            </a:pPr>
            <a:r>
              <a:rPr lang="en-US" sz="2800" dirty="0" smtClean="0"/>
              <a:t> In Western Europe, a revival of learning in the arts  architecture, culture, philosophy, etc. (supposedly separated the Middle Ages from the Modern period).</a:t>
            </a:r>
          </a:p>
          <a:p>
            <a:pPr>
              <a:buFont typeface="Arial" panose="020B0604020202020204" pitchFamily="34" charset="0"/>
              <a:buChar char="•"/>
            </a:pPr>
            <a:r>
              <a:rPr lang="en-US" sz="2800" dirty="0" smtClean="0"/>
              <a:t> Primarily a revival of classical Latin and Greek literature to be read and studied in their original languages.</a:t>
            </a:r>
            <a:endParaRPr lang="en-US"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51228" y="1845734"/>
            <a:ext cx="2824203" cy="4208062"/>
          </a:xfrm>
          <a:prstGeom prst="rect">
            <a:avLst/>
          </a:prstGeom>
        </p:spPr>
      </p:pic>
    </p:spTree>
    <p:extLst>
      <p:ext uri="{BB962C8B-B14F-4D97-AF65-F5344CB8AC3E}">
        <p14:creationId xmlns:p14="http://schemas.microsoft.com/office/powerpoint/2010/main" val="7379673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Renaissance and the Reformation</a:t>
            </a:r>
            <a:endParaRPr lang="en-US" dirty="0"/>
          </a:p>
        </p:txBody>
      </p:sp>
      <p:sp>
        <p:nvSpPr>
          <p:cNvPr id="3" name="Content Placeholder 2"/>
          <p:cNvSpPr>
            <a:spLocks noGrp="1"/>
          </p:cNvSpPr>
          <p:nvPr>
            <p:ph idx="1"/>
          </p:nvPr>
        </p:nvSpPr>
        <p:spPr/>
        <p:txBody>
          <a:bodyPr>
            <a:noAutofit/>
          </a:bodyPr>
          <a:lstStyle/>
          <a:p>
            <a:pPr>
              <a:buFont typeface="Arial" panose="020B0604020202020204" pitchFamily="34" charset="0"/>
              <a:buChar char="•"/>
            </a:pPr>
            <a:r>
              <a:rPr lang="en-US" sz="2800" dirty="0" smtClean="0"/>
              <a:t> The emphasis on reading ancient texts in their original languages included reading biblical texts in Hebrew and Greek and comparing that to the extant Latin translations.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2817" y="3500348"/>
            <a:ext cx="4844084" cy="2725605"/>
          </a:xfrm>
          <a:prstGeom prst="rect">
            <a:avLst/>
          </a:prstGeom>
        </p:spPr>
      </p:pic>
    </p:spTree>
    <p:extLst>
      <p:ext uri="{BB962C8B-B14F-4D97-AF65-F5344CB8AC3E}">
        <p14:creationId xmlns:p14="http://schemas.microsoft.com/office/powerpoint/2010/main" val="23074697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Renaissance and the Reformation</a:t>
            </a:r>
            <a:endParaRPr lang="en-US" dirty="0"/>
          </a:p>
        </p:txBody>
      </p:sp>
      <p:sp>
        <p:nvSpPr>
          <p:cNvPr id="3" name="Content Placeholder 2"/>
          <p:cNvSpPr>
            <a:spLocks noGrp="1"/>
          </p:cNvSpPr>
          <p:nvPr>
            <p:ph idx="1"/>
          </p:nvPr>
        </p:nvSpPr>
        <p:spPr/>
        <p:txBody>
          <a:bodyPr>
            <a:noAutofit/>
          </a:bodyPr>
          <a:lstStyle/>
          <a:p>
            <a:pPr>
              <a:buFont typeface="Arial" panose="020B0604020202020204" pitchFamily="34" charset="0"/>
              <a:buChar char="•"/>
            </a:pPr>
            <a:r>
              <a:rPr lang="en-US" sz="2800" dirty="0" smtClean="0"/>
              <a:t> The result was a realization that the Latin Vulgate translation of the Bible could not be trusted. In addition to reading ancient biblical texts in their original languages, reading the early Church Fathers in Greek led to the realization that some practices, doctrines, and theology of the Church in the West were in error.  A reform in practice, doctrine, and theology was apparently necessary.</a:t>
            </a:r>
            <a:endParaRPr lang="en-US" sz="2800" dirty="0"/>
          </a:p>
        </p:txBody>
      </p:sp>
    </p:spTree>
    <p:extLst>
      <p:ext uri="{BB962C8B-B14F-4D97-AF65-F5344CB8AC3E}">
        <p14:creationId xmlns:p14="http://schemas.microsoft.com/office/powerpoint/2010/main" val="36287729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Factors contributing to the Reformation</a:t>
            </a:r>
            <a:endParaRPr lang="en-US" dirty="0"/>
          </a:p>
        </p:txBody>
      </p:sp>
      <p:sp>
        <p:nvSpPr>
          <p:cNvPr id="3" name="Content Placeholder 2"/>
          <p:cNvSpPr>
            <a:spLocks noGrp="1"/>
          </p:cNvSpPr>
          <p:nvPr>
            <p:ph idx="1"/>
          </p:nvPr>
        </p:nvSpPr>
        <p:spPr/>
        <p:txBody>
          <a:bodyPr>
            <a:noAutofit/>
          </a:bodyPr>
          <a:lstStyle/>
          <a:p>
            <a:pPr>
              <a:buFont typeface="Arial" panose="020B0604020202020204" pitchFamily="34" charset="0"/>
              <a:buChar char="•"/>
            </a:pPr>
            <a:r>
              <a:rPr lang="en-US" sz="2800" dirty="0" smtClean="0"/>
              <a:t> </a:t>
            </a:r>
            <a:r>
              <a:rPr lang="en-US" sz="2800" dirty="0"/>
              <a:t>R</a:t>
            </a:r>
            <a:r>
              <a:rPr lang="en-US" sz="2800" dirty="0" smtClean="0"/>
              <a:t>ealization that the church had developed biblical, doctrinal and theological errors</a:t>
            </a:r>
          </a:p>
          <a:p>
            <a:pPr>
              <a:buFont typeface="Arial" panose="020B0604020202020204" pitchFamily="34" charset="0"/>
              <a:buChar char="•"/>
            </a:pPr>
            <a:r>
              <a:rPr lang="en-US" sz="2800" dirty="0" smtClean="0"/>
              <a:t> The growing availability of paper and the invention of the printing press making the Bible and religious instruction available to the common people.</a:t>
            </a:r>
          </a:p>
          <a:p>
            <a:pPr>
              <a:buFont typeface="Arial" panose="020B0604020202020204" pitchFamily="34" charset="0"/>
              <a:buChar char="•"/>
            </a:pPr>
            <a:r>
              <a:rPr lang="en-US" sz="2800" dirty="0" smtClean="0"/>
              <a:t> Sale by the church of “indulgences” with which to obtain justification and get the dead out of Purgatory.</a:t>
            </a:r>
          </a:p>
          <a:p>
            <a:pPr>
              <a:buFont typeface="Arial" panose="020B0604020202020204" pitchFamily="34" charset="0"/>
              <a:buChar char="•"/>
            </a:pPr>
            <a:r>
              <a:rPr lang="en-US" sz="2800" dirty="0" smtClean="0"/>
              <a:t> Widespread corruption and immorality among clergy.</a:t>
            </a:r>
          </a:p>
        </p:txBody>
      </p:sp>
    </p:spTree>
    <p:extLst>
      <p:ext uri="{BB962C8B-B14F-4D97-AF65-F5344CB8AC3E}">
        <p14:creationId xmlns:p14="http://schemas.microsoft.com/office/powerpoint/2010/main" val="24014123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Factors contributing to the Reformation</a:t>
            </a:r>
            <a:endParaRPr lang="en-US" dirty="0"/>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2800" dirty="0" smtClean="0"/>
              <a:t> </a:t>
            </a:r>
            <a:r>
              <a:rPr lang="en-US" sz="2800" dirty="0"/>
              <a:t>C</a:t>
            </a:r>
            <a:r>
              <a:rPr lang="en-US" sz="2800" dirty="0" smtClean="0"/>
              <a:t>ommon practice of </a:t>
            </a:r>
            <a:r>
              <a:rPr lang="en-US" sz="2800" b="1" i="1" dirty="0" smtClean="0"/>
              <a:t>simony</a:t>
            </a:r>
            <a:r>
              <a:rPr lang="en-US" sz="2800" dirty="0" smtClean="0"/>
              <a:t> – purchasing an appointment as a priest or bishop without having any qualifications for the position.</a:t>
            </a:r>
          </a:p>
          <a:p>
            <a:pPr>
              <a:buFont typeface="Arial" panose="020B0604020202020204" pitchFamily="34" charset="0"/>
              <a:buChar char="•"/>
            </a:pPr>
            <a:r>
              <a:rPr lang="en-US" sz="2800" dirty="0" smtClean="0"/>
              <a:t> Rise of </a:t>
            </a:r>
            <a:r>
              <a:rPr lang="en-US" sz="2800" b="1" i="1" dirty="0" smtClean="0"/>
              <a:t>nationalism</a:t>
            </a:r>
            <a:r>
              <a:rPr lang="en-US" sz="2800" dirty="0" smtClean="0"/>
              <a:t> as countries (esp. Germany) became wealthier and local rulers wanted independence from the Pope and Emperor.</a:t>
            </a:r>
          </a:p>
          <a:p>
            <a:pPr marL="514350" indent="-514350">
              <a:buAutoNum type="arabicPeriod"/>
            </a:pPr>
            <a:endParaRPr lang="en-US" dirty="0"/>
          </a:p>
        </p:txBody>
      </p:sp>
    </p:spTree>
    <p:extLst>
      <p:ext uri="{BB962C8B-B14F-4D97-AF65-F5344CB8AC3E}">
        <p14:creationId xmlns:p14="http://schemas.microsoft.com/office/powerpoint/2010/main" val="18594381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did the Reformation begin?</a:t>
            </a:r>
            <a:endParaRPr lang="en-US" dirty="0"/>
          </a:p>
        </p:txBody>
      </p:sp>
      <p:sp>
        <p:nvSpPr>
          <p:cNvPr id="3" name="Content Placeholder 2"/>
          <p:cNvSpPr>
            <a:spLocks noGrp="1"/>
          </p:cNvSpPr>
          <p:nvPr>
            <p:ph idx="1"/>
          </p:nvPr>
        </p:nvSpPr>
        <p:spPr>
          <a:xfrm>
            <a:off x="822959" y="1845734"/>
            <a:ext cx="4043239" cy="4023360"/>
          </a:xfrm>
        </p:spPr>
        <p:txBody>
          <a:bodyPr>
            <a:normAutofit/>
          </a:bodyPr>
          <a:lstStyle/>
          <a:p>
            <a:pPr marL="0" indent="0">
              <a:buNone/>
            </a:pPr>
            <a:r>
              <a:rPr lang="en-US" sz="2800" dirty="0" smtClean="0"/>
              <a:t>Though many factors were leading to a reformation in the church, the event that is credited for beginning the Reformation occurred on October 31, 1517.</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77733" y="1963973"/>
            <a:ext cx="3608532" cy="3466768"/>
          </a:xfrm>
          <a:prstGeom prst="rect">
            <a:avLst/>
          </a:prstGeom>
        </p:spPr>
      </p:pic>
    </p:spTree>
    <p:extLst>
      <p:ext uri="{BB962C8B-B14F-4D97-AF65-F5344CB8AC3E}">
        <p14:creationId xmlns:p14="http://schemas.microsoft.com/office/powerpoint/2010/main" val="16499444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did the Reformation begin?</a:t>
            </a:r>
            <a:endParaRPr lang="en-US" dirty="0"/>
          </a:p>
        </p:txBody>
      </p:sp>
      <p:sp>
        <p:nvSpPr>
          <p:cNvPr id="3" name="Content Placeholder 2"/>
          <p:cNvSpPr>
            <a:spLocks noGrp="1"/>
          </p:cNvSpPr>
          <p:nvPr>
            <p:ph idx="1"/>
          </p:nvPr>
        </p:nvSpPr>
        <p:spPr>
          <a:xfrm>
            <a:off x="822959" y="1845734"/>
            <a:ext cx="4154558" cy="4023360"/>
          </a:xfrm>
        </p:spPr>
        <p:txBody>
          <a:bodyPr>
            <a:normAutofit/>
          </a:bodyPr>
          <a:lstStyle/>
          <a:p>
            <a:pPr marL="0" indent="0">
              <a:buNone/>
            </a:pPr>
            <a:r>
              <a:rPr lang="en-US" sz="2800" dirty="0" smtClean="0"/>
              <a:t>Martin Luther (1483-1546), a German professor of theology at the University of Wittenberg, a composer, monk and priest posted his “95 theses” on the door of the All Saints Church.  </a:t>
            </a:r>
            <a:endParaRPr lang="en-US" sz="2800" dirty="0"/>
          </a:p>
          <a:p>
            <a:pPr marL="0" indent="0">
              <a:buNone/>
            </a:pP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3468" y="1837783"/>
            <a:ext cx="2953496" cy="4369077"/>
          </a:xfrm>
          <a:prstGeom prst="rect">
            <a:avLst/>
          </a:prstGeom>
        </p:spPr>
      </p:pic>
    </p:spTree>
    <p:extLst>
      <p:ext uri="{BB962C8B-B14F-4D97-AF65-F5344CB8AC3E}">
        <p14:creationId xmlns:p14="http://schemas.microsoft.com/office/powerpoint/2010/main" val="23669304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302512"/>
            <a:ext cx="7543800" cy="1450757"/>
          </a:xfrm>
        </p:spPr>
        <p:txBody>
          <a:bodyPr/>
          <a:lstStyle/>
          <a:p>
            <a:r>
              <a:rPr lang="en-US" dirty="0" smtClean="0"/>
              <a:t>How did the Reformation begin?</a:t>
            </a:r>
            <a:endParaRPr lang="en-US" dirty="0"/>
          </a:p>
        </p:txBody>
      </p:sp>
      <p:sp>
        <p:nvSpPr>
          <p:cNvPr id="3" name="Content Placeholder 2"/>
          <p:cNvSpPr>
            <a:spLocks noGrp="1"/>
          </p:cNvSpPr>
          <p:nvPr>
            <p:ph idx="1"/>
          </p:nvPr>
        </p:nvSpPr>
        <p:spPr>
          <a:xfrm>
            <a:off x="822959" y="1750322"/>
            <a:ext cx="7692887" cy="2416165"/>
          </a:xfrm>
        </p:spPr>
        <p:txBody>
          <a:bodyPr>
            <a:noAutofit/>
          </a:bodyPr>
          <a:lstStyle/>
          <a:p>
            <a:pPr marL="0" indent="0">
              <a:buNone/>
            </a:pPr>
            <a:r>
              <a:rPr lang="en-US" sz="2800" dirty="0" smtClean="0"/>
              <a:t>Luther argued that the Pope had erred in selling indulgences and in teaching that justification could be purchased by buying the excess good works of the dead saints and thus getting yourself when you die, or a dead friend, out of purgatory and into heaven by virtue of the purchased good works of others.</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7967" y="4174437"/>
            <a:ext cx="3953786" cy="1976893"/>
          </a:xfrm>
          <a:prstGeom prst="rect">
            <a:avLst/>
          </a:prstGeom>
        </p:spPr>
      </p:pic>
    </p:spTree>
    <p:extLst>
      <p:ext uri="{BB962C8B-B14F-4D97-AF65-F5344CB8AC3E}">
        <p14:creationId xmlns:p14="http://schemas.microsoft.com/office/powerpoint/2010/main" val="18735494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6321" y="1374947"/>
            <a:ext cx="8246837" cy="3880864"/>
          </a:xfrm>
        </p:spPr>
      </p:pic>
    </p:spTree>
    <p:extLst>
      <p:ext uri="{BB962C8B-B14F-4D97-AF65-F5344CB8AC3E}">
        <p14:creationId xmlns:p14="http://schemas.microsoft.com/office/powerpoint/2010/main" val="32155443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Reformation </a:t>
            </a:r>
            <a:br>
              <a:rPr lang="en-US" dirty="0" smtClean="0"/>
            </a:br>
            <a:r>
              <a:rPr lang="en-US" sz="3800" dirty="0" smtClean="0"/>
              <a:t>October 31, 1517 </a:t>
            </a:r>
            <a:endParaRPr lang="en-US" sz="3800" dirty="0"/>
          </a:p>
        </p:txBody>
      </p:sp>
      <p:sp>
        <p:nvSpPr>
          <p:cNvPr id="3" name="Content Placeholder 2"/>
          <p:cNvSpPr>
            <a:spLocks noGrp="1"/>
          </p:cNvSpPr>
          <p:nvPr>
            <p:ph idx="1"/>
          </p:nvPr>
        </p:nvSpPr>
        <p:spPr>
          <a:xfrm>
            <a:off x="894518" y="2009635"/>
            <a:ext cx="7543801" cy="4023360"/>
          </a:xfrm>
        </p:spPr>
        <p:txBody>
          <a:bodyPr>
            <a:normAutofit/>
          </a:bodyPr>
          <a:lstStyle/>
          <a:p>
            <a:pPr>
              <a:buFont typeface="Arial" panose="020B0604020202020204" pitchFamily="34" charset="0"/>
              <a:buChar char="•"/>
            </a:pPr>
            <a:r>
              <a:rPr lang="en-US" sz="2800" dirty="0" smtClean="0"/>
              <a:t> What had happened to the Church that Jesus founded so that it needed a “reformation”?</a:t>
            </a:r>
          </a:p>
          <a:p>
            <a:pPr>
              <a:buFont typeface="Arial" panose="020B0604020202020204" pitchFamily="34" charset="0"/>
              <a:buChar char="•"/>
            </a:pPr>
            <a:r>
              <a:rPr lang="en-US" sz="2800" dirty="0" smtClean="0"/>
              <a:t> Let’s take a brief overview of the history of the Christian Church and note what factors led up to the “Reformation,” what happened in the Reformation, and what are the results that impact Christians today.</a:t>
            </a:r>
            <a:endParaRPr lang="en-US" sz="2800" dirty="0"/>
          </a:p>
        </p:txBody>
      </p:sp>
    </p:spTree>
    <p:extLst>
      <p:ext uri="{BB962C8B-B14F-4D97-AF65-F5344CB8AC3E}">
        <p14:creationId xmlns:p14="http://schemas.microsoft.com/office/powerpoint/2010/main" val="8942706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did the Reformation begin?</a:t>
            </a:r>
          </a:p>
        </p:txBody>
      </p:sp>
      <p:sp>
        <p:nvSpPr>
          <p:cNvPr id="3" name="Content Placeholder 2"/>
          <p:cNvSpPr>
            <a:spLocks noGrp="1"/>
          </p:cNvSpPr>
          <p:nvPr>
            <p:ph idx="1"/>
          </p:nvPr>
        </p:nvSpPr>
        <p:spPr>
          <a:xfrm>
            <a:off x="822960" y="1845734"/>
            <a:ext cx="4114800" cy="4023360"/>
          </a:xfrm>
        </p:spPr>
        <p:txBody>
          <a:bodyPr>
            <a:noAutofit/>
          </a:bodyPr>
          <a:lstStyle/>
          <a:p>
            <a:pPr marL="0" indent="0">
              <a:buNone/>
            </a:pPr>
            <a:r>
              <a:rPr lang="en-US" sz="2800" dirty="0" smtClean="0"/>
              <a:t>Though Luther had made known his objections to other doctrines of the Pope, they were overlooked. Indulgences were a major fundraiser for the Pope and he needed the income to finish building St. Peter’s basilica in Rome. Luther was branded a heretic and excommunicated.</a:t>
            </a:r>
            <a:endParaRPr lang="en-US" sz="2800"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5041129" y="1919864"/>
            <a:ext cx="3692200" cy="4043614"/>
          </a:xfrm>
          <a:prstGeom prst="rect">
            <a:avLst/>
          </a:prstGeom>
        </p:spPr>
      </p:pic>
    </p:spTree>
    <p:extLst>
      <p:ext uri="{BB962C8B-B14F-4D97-AF65-F5344CB8AC3E}">
        <p14:creationId xmlns:p14="http://schemas.microsoft.com/office/powerpoint/2010/main" val="42387664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did the Reformation begin?</a:t>
            </a:r>
          </a:p>
        </p:txBody>
      </p:sp>
      <p:sp>
        <p:nvSpPr>
          <p:cNvPr id="3" name="Content Placeholder 2"/>
          <p:cNvSpPr>
            <a:spLocks noGrp="1"/>
          </p:cNvSpPr>
          <p:nvPr>
            <p:ph idx="1"/>
          </p:nvPr>
        </p:nvSpPr>
        <p:spPr/>
        <p:txBody>
          <a:bodyPr>
            <a:noAutofit/>
          </a:bodyPr>
          <a:lstStyle/>
          <a:p>
            <a:pPr>
              <a:buFont typeface="Arial" panose="020B0604020202020204" pitchFamily="34" charset="0"/>
              <a:buChar char="•"/>
            </a:pPr>
            <a:r>
              <a:rPr lang="en-US" sz="2800" dirty="0" smtClean="0"/>
              <a:t> Luther faced death for his heresy. But the princes of Germany supported him and offered protection. The princes and others in Germany protested to the Pope regarding his actions toward Luther.</a:t>
            </a:r>
          </a:p>
          <a:p>
            <a:pPr>
              <a:buFont typeface="Arial" panose="020B0604020202020204" pitchFamily="34" charset="0"/>
              <a:buChar char="•"/>
            </a:pPr>
            <a:r>
              <a:rPr lang="en-US" sz="2800" dirty="0" smtClean="0"/>
              <a:t> The Pope responded that they were just a group of “protestants.” Thus the movement to reform the church became known as the “Protestant Reformation” and those who participated in calling for reformation became forever known as “Protestants.”</a:t>
            </a:r>
            <a:endParaRPr lang="en-US" sz="2800" dirty="0"/>
          </a:p>
        </p:txBody>
      </p:sp>
    </p:spTree>
    <p:extLst>
      <p:ext uri="{BB962C8B-B14F-4D97-AF65-F5344CB8AC3E}">
        <p14:creationId xmlns:p14="http://schemas.microsoft.com/office/powerpoint/2010/main" val="12975619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Major figures of the Reformation</a:t>
            </a:r>
            <a:endParaRPr lang="en-US" dirty="0"/>
          </a:p>
        </p:txBody>
      </p:sp>
      <p:sp>
        <p:nvSpPr>
          <p:cNvPr id="3" name="Content Placeholder 2"/>
          <p:cNvSpPr>
            <a:spLocks noGrp="1"/>
          </p:cNvSpPr>
          <p:nvPr>
            <p:ph idx="1"/>
          </p:nvPr>
        </p:nvSpPr>
        <p:spPr>
          <a:xfrm>
            <a:off x="822960" y="1845734"/>
            <a:ext cx="4989444" cy="4023360"/>
          </a:xfrm>
        </p:spPr>
        <p:txBody>
          <a:bodyPr>
            <a:normAutofit lnSpcReduction="10000"/>
          </a:bodyPr>
          <a:lstStyle/>
          <a:p>
            <a:pPr>
              <a:buFont typeface="Arial" panose="020B0604020202020204" pitchFamily="34" charset="0"/>
              <a:buChar char="•"/>
            </a:pPr>
            <a:r>
              <a:rPr lang="en-US" sz="2800" b="1" dirty="0" smtClean="0"/>
              <a:t> Martin Luther </a:t>
            </a:r>
            <a:r>
              <a:rPr lang="en-US" sz="2800" dirty="0" smtClean="0"/>
              <a:t>(1483-1546)  instigator of the Reformation in Germany - Lutheran Church</a:t>
            </a:r>
          </a:p>
          <a:p>
            <a:pPr>
              <a:buFont typeface="Arial" panose="020B0604020202020204" pitchFamily="34" charset="0"/>
              <a:buChar char="•"/>
            </a:pPr>
            <a:r>
              <a:rPr lang="en-US" sz="2800" dirty="0" smtClean="0"/>
              <a:t> </a:t>
            </a:r>
            <a:r>
              <a:rPr lang="en-US" sz="2800" b="1" dirty="0" smtClean="0"/>
              <a:t>Huldreich Zwingli </a:t>
            </a:r>
            <a:r>
              <a:rPr lang="en-US" sz="2800" dirty="0" smtClean="0"/>
              <a:t>(1484-1531)  Zurich, Switzerland - Reformed Church</a:t>
            </a:r>
          </a:p>
          <a:p>
            <a:pPr>
              <a:buFont typeface="Arial" panose="020B0604020202020204" pitchFamily="34" charset="0"/>
              <a:buChar char="•"/>
            </a:pPr>
            <a:r>
              <a:rPr lang="en-US" sz="2800" dirty="0" smtClean="0"/>
              <a:t> </a:t>
            </a:r>
            <a:r>
              <a:rPr lang="en-US" sz="2800" b="1" dirty="0" smtClean="0"/>
              <a:t>John Calvin </a:t>
            </a:r>
            <a:r>
              <a:rPr lang="en-US" sz="2800" dirty="0" smtClean="0"/>
              <a:t>(1509-1564)  Geneva, Switzerland - Calvinists, Reformed Church, Presbyterian church, Particular Baptist church</a:t>
            </a:r>
          </a:p>
          <a:p>
            <a:pPr marL="0" indent="0">
              <a:buNone/>
            </a:pPr>
            <a:endParaRPr lang="en-US" dirty="0"/>
          </a:p>
          <a:p>
            <a:pPr marL="0" indent="0">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65106" y="1845734"/>
            <a:ext cx="2875471" cy="3314663"/>
          </a:xfrm>
          <a:prstGeom prst="rect">
            <a:avLst/>
          </a:prstGeom>
        </p:spPr>
      </p:pic>
      <p:sp>
        <p:nvSpPr>
          <p:cNvPr id="5" name="TextBox 4"/>
          <p:cNvSpPr txBox="1"/>
          <p:nvPr/>
        </p:nvSpPr>
        <p:spPr>
          <a:xfrm>
            <a:off x="5919543" y="5141554"/>
            <a:ext cx="2504661" cy="492443"/>
          </a:xfrm>
          <a:prstGeom prst="rect">
            <a:avLst/>
          </a:prstGeom>
          <a:noFill/>
        </p:spPr>
        <p:txBody>
          <a:bodyPr wrap="square" rtlCol="0">
            <a:spAutoFit/>
          </a:bodyPr>
          <a:lstStyle/>
          <a:p>
            <a:pPr algn="ctr"/>
            <a:r>
              <a:rPr lang="en-US" sz="2600" dirty="0" smtClean="0"/>
              <a:t>John Calvin</a:t>
            </a:r>
            <a:endParaRPr lang="en-US" sz="2600" dirty="0"/>
          </a:p>
        </p:txBody>
      </p:sp>
    </p:spTree>
    <p:extLst>
      <p:ext uri="{BB962C8B-B14F-4D97-AF65-F5344CB8AC3E}">
        <p14:creationId xmlns:p14="http://schemas.microsoft.com/office/powerpoint/2010/main" val="30878283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Major figures of the Reformation</a:t>
            </a:r>
          </a:p>
        </p:txBody>
      </p:sp>
      <p:sp>
        <p:nvSpPr>
          <p:cNvPr id="3" name="Content Placeholder 2"/>
          <p:cNvSpPr>
            <a:spLocks noGrp="1"/>
          </p:cNvSpPr>
          <p:nvPr>
            <p:ph idx="1"/>
          </p:nvPr>
        </p:nvSpPr>
        <p:spPr>
          <a:xfrm>
            <a:off x="822959" y="1845734"/>
            <a:ext cx="4289729" cy="3505494"/>
          </a:xfrm>
        </p:spPr>
        <p:txBody>
          <a:bodyPr>
            <a:normAutofit/>
          </a:bodyPr>
          <a:lstStyle/>
          <a:p>
            <a:pPr>
              <a:buFont typeface="Arial" panose="020B0604020202020204" pitchFamily="34" charset="0"/>
              <a:buChar char="•"/>
            </a:pPr>
            <a:r>
              <a:rPr lang="en-US" sz="3000" b="1" dirty="0" smtClean="0"/>
              <a:t> </a:t>
            </a:r>
            <a:r>
              <a:rPr lang="en-US" sz="2800" b="1" dirty="0" smtClean="0"/>
              <a:t>Henry VIII </a:t>
            </a:r>
            <a:r>
              <a:rPr lang="en-US" sz="2800" dirty="0" smtClean="0"/>
              <a:t>(1491-1547) English Reformation -  </a:t>
            </a:r>
            <a:r>
              <a:rPr lang="en-US" sz="2800" dirty="0"/>
              <a:t>Church of England, Anglicans, </a:t>
            </a:r>
            <a:r>
              <a:rPr lang="en-US" sz="2800" dirty="0" smtClean="0"/>
              <a:t>Episcopalians, Puritans</a:t>
            </a:r>
            <a:r>
              <a:rPr lang="en-US" sz="2800" dirty="0"/>
              <a:t>, Separatists, </a:t>
            </a:r>
            <a:r>
              <a:rPr lang="en-US" sz="2800" dirty="0" smtClean="0"/>
              <a:t>Congregationalists, General </a:t>
            </a:r>
            <a:r>
              <a:rPr lang="en-US" sz="2800" dirty="0"/>
              <a:t>Baptists, Methodists, Salvation Army, </a:t>
            </a:r>
            <a:r>
              <a:rPr lang="en-US" sz="2800" dirty="0" smtClean="0"/>
              <a:t>Pentecostals</a:t>
            </a:r>
            <a:endParaRPr lang="en-US" sz="2800" dirty="0"/>
          </a:p>
          <a:p>
            <a:pPr marL="0" indent="0">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60400" y="1917293"/>
            <a:ext cx="3101008" cy="4205742"/>
          </a:xfrm>
          <a:prstGeom prst="rect">
            <a:avLst/>
          </a:prstGeom>
        </p:spPr>
      </p:pic>
    </p:spTree>
    <p:extLst>
      <p:ext uri="{BB962C8B-B14F-4D97-AF65-F5344CB8AC3E}">
        <p14:creationId xmlns:p14="http://schemas.microsoft.com/office/powerpoint/2010/main" val="40849591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Henry VIII</a:t>
            </a:r>
            <a:endParaRPr lang="en-US" dirty="0"/>
          </a:p>
        </p:txBody>
      </p:sp>
      <p:sp>
        <p:nvSpPr>
          <p:cNvPr id="3" name="Content Placeholder 2"/>
          <p:cNvSpPr>
            <a:spLocks noGrp="1"/>
          </p:cNvSpPr>
          <p:nvPr>
            <p:ph idx="1"/>
          </p:nvPr>
        </p:nvSpPr>
        <p:spPr>
          <a:xfrm>
            <a:off x="815008" y="1845734"/>
            <a:ext cx="7543801" cy="3656569"/>
          </a:xfrm>
        </p:spPr>
        <p:txBody>
          <a:bodyPr>
            <a:normAutofit/>
          </a:bodyPr>
          <a:lstStyle/>
          <a:p>
            <a:pPr marL="0" indent="0">
              <a:buNone/>
            </a:pPr>
            <a:r>
              <a:rPr lang="en-US" sz="2800" dirty="0" smtClean="0"/>
              <a:t>The reasons Henry VIII led the church in England to separate from the Pope were different from those of the European reformers. However, most historians accept that the Church of England that emerged from Henry’s break should be included under the term “Protestant.” Not all would agree. However, most of the groups that have evolved from the Church of England generally would be considered Protestant.</a:t>
            </a:r>
          </a:p>
          <a:p>
            <a:pPr marL="0" indent="0">
              <a:buNone/>
            </a:pPr>
            <a:endParaRPr lang="en-US" dirty="0"/>
          </a:p>
        </p:txBody>
      </p:sp>
    </p:spTree>
    <p:extLst>
      <p:ext uri="{BB962C8B-B14F-4D97-AF65-F5344CB8AC3E}">
        <p14:creationId xmlns:p14="http://schemas.microsoft.com/office/powerpoint/2010/main" val="10814183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4"/>
            <a:ext cx="7748546" cy="1450757"/>
          </a:xfrm>
        </p:spPr>
        <p:txBody>
          <a:bodyPr/>
          <a:lstStyle/>
          <a:p>
            <a:r>
              <a:rPr lang="en-US" dirty="0" smtClean="0"/>
              <a:t>Basic tenets of the Reformation</a:t>
            </a:r>
            <a:endParaRPr lang="en-US" dirty="0"/>
          </a:p>
        </p:txBody>
      </p:sp>
      <p:sp>
        <p:nvSpPr>
          <p:cNvPr id="3" name="Content Placeholder 2"/>
          <p:cNvSpPr>
            <a:spLocks noGrp="1"/>
          </p:cNvSpPr>
          <p:nvPr>
            <p:ph idx="1"/>
          </p:nvPr>
        </p:nvSpPr>
        <p:spPr>
          <a:xfrm>
            <a:off x="822959" y="1845733"/>
            <a:ext cx="7543801" cy="4451699"/>
          </a:xfrm>
        </p:spPr>
        <p:txBody>
          <a:bodyPr>
            <a:normAutofit lnSpcReduction="10000"/>
          </a:bodyPr>
          <a:lstStyle/>
          <a:p>
            <a:pPr marL="0" indent="0">
              <a:buNone/>
            </a:pPr>
            <a:r>
              <a:rPr lang="en-US" sz="3000" dirty="0" smtClean="0"/>
              <a:t>While the European Reformers did not agree on every point of doctrine, there were some basic tenets of belief on which they insisted in contradistinction to the Papal teaching.</a:t>
            </a:r>
          </a:p>
          <a:p>
            <a:pPr>
              <a:buFont typeface="Arial" panose="020B0604020202020204" pitchFamily="34" charset="0"/>
              <a:buChar char="•"/>
            </a:pPr>
            <a:r>
              <a:rPr lang="en-US" sz="2800" b="1" dirty="0" smtClean="0"/>
              <a:t> Sola scriptura </a:t>
            </a:r>
            <a:r>
              <a:rPr lang="en-US" sz="2800" dirty="0" smtClean="0"/>
              <a:t>– the “Bible only” (not tradition) as authoritative source of doctrine and teaching in the Church</a:t>
            </a:r>
          </a:p>
          <a:p>
            <a:pPr>
              <a:buFont typeface="Arial" panose="020B0604020202020204" pitchFamily="34" charset="0"/>
              <a:buChar char="•"/>
            </a:pPr>
            <a:r>
              <a:rPr lang="en-US" sz="2800" b="1" dirty="0" smtClean="0"/>
              <a:t> Sola gratia</a:t>
            </a:r>
            <a:r>
              <a:rPr lang="en-US" sz="2800" dirty="0" smtClean="0"/>
              <a:t> – “grace only” not justified by merit</a:t>
            </a:r>
          </a:p>
          <a:p>
            <a:pPr>
              <a:buFont typeface="Arial" panose="020B0604020202020204" pitchFamily="34" charset="0"/>
              <a:buChar char="•"/>
            </a:pPr>
            <a:r>
              <a:rPr lang="en-US" sz="2800" b="1" dirty="0" smtClean="0"/>
              <a:t> Sola fide </a:t>
            </a:r>
            <a:r>
              <a:rPr lang="en-US" sz="2800" dirty="0" smtClean="0"/>
              <a:t>– “faith only” justified by grace through faith, not works</a:t>
            </a:r>
          </a:p>
          <a:p>
            <a:pPr marL="0" indent="0">
              <a:buNone/>
            </a:pPr>
            <a:endParaRPr lang="en-US" dirty="0" smtClean="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5590690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59" y="286604"/>
            <a:ext cx="7788303" cy="1450757"/>
          </a:xfrm>
        </p:spPr>
        <p:txBody>
          <a:bodyPr/>
          <a:lstStyle/>
          <a:p>
            <a:r>
              <a:rPr lang="en-US" dirty="0" smtClean="0"/>
              <a:t>Basic tenets of the Reformation</a:t>
            </a:r>
            <a:endParaRPr lang="en-US" dirty="0"/>
          </a:p>
        </p:txBody>
      </p:sp>
      <p:sp>
        <p:nvSpPr>
          <p:cNvPr id="3" name="Content Placeholder 2"/>
          <p:cNvSpPr>
            <a:spLocks noGrp="1"/>
          </p:cNvSpPr>
          <p:nvPr>
            <p:ph idx="1"/>
          </p:nvPr>
        </p:nvSpPr>
        <p:spPr>
          <a:xfrm>
            <a:off x="822959" y="1845733"/>
            <a:ext cx="7543801" cy="4451699"/>
          </a:xfrm>
        </p:spPr>
        <p:txBody>
          <a:bodyPr>
            <a:normAutofit/>
          </a:bodyPr>
          <a:lstStyle/>
          <a:p>
            <a:pPr marL="0" indent="0">
              <a:buNone/>
            </a:pPr>
            <a:r>
              <a:rPr lang="en-US" sz="2800" i="1" dirty="0" smtClean="0"/>
              <a:t>Added later:</a:t>
            </a:r>
            <a:endParaRPr lang="en-US" sz="2800" dirty="0" smtClean="0"/>
          </a:p>
          <a:p>
            <a:pPr>
              <a:buFont typeface="Arial" panose="020B0604020202020204" pitchFamily="34" charset="0"/>
              <a:buChar char="•"/>
            </a:pPr>
            <a:r>
              <a:rPr lang="en-US" sz="2800" dirty="0" smtClean="0"/>
              <a:t> </a:t>
            </a:r>
            <a:r>
              <a:rPr lang="en-US" sz="2800" b="1" dirty="0" smtClean="0"/>
              <a:t>Solus Christus </a:t>
            </a:r>
            <a:r>
              <a:rPr lang="en-US" sz="2800" dirty="0" smtClean="0"/>
              <a:t>– “Christ only” no other means of salvation; priesthood of all believers; no veneration of Mary, angels, saints, etc.</a:t>
            </a:r>
          </a:p>
          <a:p>
            <a:pPr>
              <a:buFont typeface="Arial" panose="020B0604020202020204" pitchFamily="34" charset="0"/>
              <a:buChar char="•"/>
            </a:pPr>
            <a:r>
              <a:rPr lang="en-US" sz="2800" dirty="0" smtClean="0"/>
              <a:t> </a:t>
            </a:r>
            <a:r>
              <a:rPr lang="en-US" sz="2800" b="1" dirty="0" smtClean="0"/>
              <a:t>Soli Deo Gloria </a:t>
            </a:r>
            <a:r>
              <a:rPr lang="en-US" sz="2800" dirty="0" smtClean="0"/>
              <a:t>– “God’s glory only” the purpose of human life</a:t>
            </a:r>
            <a:endParaRPr lang="en-US" dirty="0" smtClean="0"/>
          </a:p>
        </p:txBody>
      </p:sp>
    </p:spTree>
    <p:extLst>
      <p:ext uri="{BB962C8B-B14F-4D97-AF65-F5344CB8AC3E}">
        <p14:creationId xmlns:p14="http://schemas.microsoft.com/office/powerpoint/2010/main" val="42146575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results of the Protestant Reformation</a:t>
            </a:r>
            <a:endParaRPr lang="en-US" dirty="0"/>
          </a:p>
        </p:txBody>
      </p:sp>
      <p:sp>
        <p:nvSpPr>
          <p:cNvPr id="3" name="Content Placeholder 2"/>
          <p:cNvSpPr>
            <a:spLocks noGrp="1"/>
          </p:cNvSpPr>
          <p:nvPr>
            <p:ph idx="1"/>
          </p:nvPr>
        </p:nvSpPr>
        <p:spPr/>
        <p:txBody>
          <a:bodyPr>
            <a:noAutofit/>
          </a:bodyPr>
          <a:lstStyle/>
          <a:p>
            <a:pPr>
              <a:buFont typeface="Arial" panose="020B0604020202020204" pitchFamily="34" charset="0"/>
              <a:buChar char="•"/>
            </a:pPr>
            <a:r>
              <a:rPr lang="en-US" sz="2800" dirty="0" smtClean="0"/>
              <a:t> All Protestant churches today descend in one way or another from the Reformation period and the various Christian leaders of this time.</a:t>
            </a:r>
          </a:p>
          <a:p>
            <a:pPr>
              <a:buFont typeface="Arial" panose="020B0604020202020204" pitchFamily="34" charset="0"/>
              <a:buChar char="•"/>
            </a:pPr>
            <a:r>
              <a:rPr lang="en-US" sz="2800" dirty="0" smtClean="0"/>
              <a:t> Early in the 2</a:t>
            </a:r>
            <a:r>
              <a:rPr lang="en-US" sz="2800" baseline="30000" dirty="0" smtClean="0"/>
              <a:t>nd</a:t>
            </a:r>
            <a:r>
              <a:rPr lang="en-US" sz="2800" dirty="0" smtClean="0"/>
              <a:t> century Christians began to refer to themselves as the “catholic [universal] church.”</a:t>
            </a:r>
          </a:p>
          <a:p>
            <a:pPr>
              <a:buFont typeface="Arial" panose="020B0604020202020204" pitchFamily="34" charset="0"/>
              <a:buChar char="•"/>
            </a:pPr>
            <a:r>
              <a:rPr lang="en-US" sz="2800" dirty="0" smtClean="0"/>
              <a:t> The Great Creeds of the Church (Niceno-Constantinoplitan AD 381, and the Apostles’ Creed AD 390) refer to the Christian belief in </a:t>
            </a:r>
          </a:p>
          <a:p>
            <a:pPr marL="0" indent="0">
              <a:buNone/>
            </a:pPr>
            <a:r>
              <a:rPr lang="en-US" sz="2800" dirty="0" smtClean="0"/>
              <a:t>    “…one holy catholic and apostolic church…”</a:t>
            </a:r>
            <a:endParaRPr lang="en-US" sz="2800" dirty="0"/>
          </a:p>
        </p:txBody>
      </p:sp>
    </p:spTree>
    <p:extLst>
      <p:ext uri="{BB962C8B-B14F-4D97-AF65-F5344CB8AC3E}">
        <p14:creationId xmlns:p14="http://schemas.microsoft.com/office/powerpoint/2010/main" val="27748854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results of the Protestant Reformation</a:t>
            </a:r>
          </a:p>
        </p:txBody>
      </p:sp>
      <p:sp>
        <p:nvSpPr>
          <p:cNvPr id="3" name="Content Placeholder 2"/>
          <p:cNvSpPr>
            <a:spLocks noGrp="1"/>
          </p:cNvSpPr>
          <p:nvPr>
            <p:ph idx="1"/>
          </p:nvPr>
        </p:nvSpPr>
        <p:spPr/>
        <p:txBody>
          <a:bodyPr>
            <a:noAutofit/>
          </a:bodyPr>
          <a:lstStyle/>
          <a:p>
            <a:pPr>
              <a:buFont typeface="Arial" panose="020B0604020202020204" pitchFamily="34" charset="0"/>
              <a:buChar char="•"/>
            </a:pPr>
            <a:r>
              <a:rPr lang="en-US" sz="2800" dirty="0" smtClean="0"/>
              <a:t> Over time, the “one holy catholic church” became referred to as the “catholic church in the East” and the “catholic church in the West.”</a:t>
            </a:r>
          </a:p>
          <a:p>
            <a:pPr>
              <a:buFont typeface="Arial" panose="020B0604020202020204" pitchFamily="34" charset="0"/>
              <a:buChar char="•"/>
            </a:pPr>
            <a:r>
              <a:rPr lang="en-US" sz="2800" dirty="0" smtClean="0"/>
              <a:t> In AD 1054 the split became official with the leadership of the Patriarch of Constantinople in the East and the Pope of Rome in the West.</a:t>
            </a:r>
          </a:p>
        </p:txBody>
      </p:sp>
    </p:spTree>
    <p:extLst>
      <p:ext uri="{BB962C8B-B14F-4D97-AF65-F5344CB8AC3E}">
        <p14:creationId xmlns:p14="http://schemas.microsoft.com/office/powerpoint/2010/main" val="18340444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results of the Protestant Reformation</a:t>
            </a:r>
          </a:p>
        </p:txBody>
      </p:sp>
      <p:sp>
        <p:nvSpPr>
          <p:cNvPr id="3" name="Content Placeholder 2"/>
          <p:cNvSpPr>
            <a:spLocks noGrp="1"/>
          </p:cNvSpPr>
          <p:nvPr>
            <p:ph idx="1"/>
          </p:nvPr>
        </p:nvSpPr>
        <p:spPr/>
        <p:txBody>
          <a:bodyPr>
            <a:noAutofit/>
          </a:bodyPr>
          <a:lstStyle/>
          <a:p>
            <a:pPr>
              <a:buFont typeface="Arial" panose="020B0604020202020204" pitchFamily="34" charset="0"/>
              <a:buChar char="•"/>
            </a:pPr>
            <a:r>
              <a:rPr lang="en-US" sz="2800" dirty="0" smtClean="0"/>
              <a:t> The church in the East emphasized that, unlike the church in the West, it had remained faithful to the teachings of the Apostles and early Church Fathers and that it was “orthodox” (right-thinking, right doctrines). </a:t>
            </a:r>
          </a:p>
          <a:p>
            <a:pPr>
              <a:buFont typeface="Arial" panose="020B0604020202020204" pitchFamily="34" charset="0"/>
              <a:buChar char="•"/>
            </a:pPr>
            <a:r>
              <a:rPr lang="en-US" sz="2800" dirty="0"/>
              <a:t> </a:t>
            </a:r>
            <a:r>
              <a:rPr lang="en-US" sz="2800" dirty="0" smtClean="0"/>
              <a:t>In time, it became known at the Orthodox Catholic Church and then simply as the Orthodox Church. </a:t>
            </a:r>
            <a:endParaRPr lang="en-US" sz="2800" dirty="0"/>
          </a:p>
        </p:txBody>
      </p:sp>
    </p:spTree>
    <p:extLst>
      <p:ext uri="{BB962C8B-B14F-4D97-AF65-F5344CB8AC3E}">
        <p14:creationId xmlns:p14="http://schemas.microsoft.com/office/powerpoint/2010/main" val="26488185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New Testament Church</a:t>
            </a:r>
            <a:br>
              <a:rPr lang="en-US" dirty="0" smtClean="0"/>
            </a:br>
            <a:r>
              <a:rPr lang="en-US" sz="3200" dirty="0"/>
              <a:t>c. AD </a:t>
            </a:r>
            <a:r>
              <a:rPr lang="en-US" sz="3200" dirty="0" smtClean="0"/>
              <a:t>30-99 (first century)</a:t>
            </a:r>
            <a:endParaRPr lang="en-US" sz="3200" dirty="0"/>
          </a:p>
        </p:txBody>
      </p:sp>
      <p:sp>
        <p:nvSpPr>
          <p:cNvPr id="3" name="Content Placeholder 2"/>
          <p:cNvSpPr>
            <a:spLocks noGrp="1"/>
          </p:cNvSpPr>
          <p:nvPr>
            <p:ph idx="1"/>
          </p:nvPr>
        </p:nvSpPr>
        <p:spPr>
          <a:xfrm>
            <a:off x="822960" y="1845734"/>
            <a:ext cx="4639586" cy="4023360"/>
          </a:xfrm>
        </p:spPr>
        <p:txBody>
          <a:bodyPr>
            <a:normAutofit/>
          </a:bodyPr>
          <a:lstStyle/>
          <a:p>
            <a:pPr>
              <a:buFont typeface="Arial" panose="020B0604020202020204" pitchFamily="34" charset="0"/>
              <a:buChar char="•"/>
            </a:pPr>
            <a:r>
              <a:rPr lang="en-US" sz="2800" dirty="0" smtClean="0"/>
              <a:t> Jesus, Peter, John and Paul</a:t>
            </a:r>
          </a:p>
          <a:p>
            <a:pPr>
              <a:buFont typeface="Arial" panose="020B0604020202020204" pitchFamily="34" charset="0"/>
              <a:buChar char="•"/>
            </a:pPr>
            <a:r>
              <a:rPr lang="en-US" sz="2800" dirty="0" smtClean="0"/>
              <a:t> Christianity spreads from Jerusalem, to Judea, to Samaria and to parts of the Roman Empire including Rome.</a:t>
            </a:r>
            <a:endParaRPr lang="en-US"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1329" y="1845734"/>
            <a:ext cx="2506649" cy="3831778"/>
          </a:xfrm>
          <a:prstGeom prst="rect">
            <a:avLst/>
          </a:prstGeom>
        </p:spPr>
      </p:pic>
      <p:sp>
        <p:nvSpPr>
          <p:cNvPr id="5" name="TextBox 4"/>
          <p:cNvSpPr txBox="1"/>
          <p:nvPr/>
        </p:nvSpPr>
        <p:spPr>
          <a:xfrm>
            <a:off x="5804452" y="5732889"/>
            <a:ext cx="2353586" cy="461665"/>
          </a:xfrm>
          <a:prstGeom prst="rect">
            <a:avLst/>
          </a:prstGeom>
          <a:noFill/>
        </p:spPr>
        <p:txBody>
          <a:bodyPr wrap="square" rtlCol="0">
            <a:spAutoFit/>
          </a:bodyPr>
          <a:lstStyle/>
          <a:p>
            <a:r>
              <a:rPr lang="en-US" sz="2400" dirty="0" smtClean="0"/>
              <a:t>The apostle Paul</a:t>
            </a:r>
            <a:endParaRPr lang="en-US" sz="2400" dirty="0"/>
          </a:p>
        </p:txBody>
      </p:sp>
    </p:spTree>
    <p:extLst>
      <p:ext uri="{BB962C8B-B14F-4D97-AF65-F5344CB8AC3E}">
        <p14:creationId xmlns:p14="http://schemas.microsoft.com/office/powerpoint/2010/main" val="33301847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results of the Protestant Reformation</a:t>
            </a:r>
          </a:p>
        </p:txBody>
      </p:sp>
      <p:sp>
        <p:nvSpPr>
          <p:cNvPr id="3" name="Content Placeholder 2"/>
          <p:cNvSpPr>
            <a:spLocks noGrp="1"/>
          </p:cNvSpPr>
          <p:nvPr>
            <p:ph idx="1"/>
          </p:nvPr>
        </p:nvSpPr>
        <p:spPr/>
        <p:txBody>
          <a:bodyPr>
            <a:noAutofit/>
          </a:bodyPr>
          <a:lstStyle/>
          <a:p>
            <a:pPr>
              <a:buFont typeface="Arial" panose="020B0604020202020204" pitchFamily="34" charset="0"/>
              <a:buChar char="•"/>
            </a:pPr>
            <a:r>
              <a:rPr lang="en-US" sz="2800" dirty="0" smtClean="0"/>
              <a:t> The </a:t>
            </a:r>
            <a:r>
              <a:rPr lang="en-US" sz="2800" dirty="0"/>
              <a:t>c</a:t>
            </a:r>
            <a:r>
              <a:rPr lang="en-US" sz="2800" dirty="0" smtClean="0"/>
              <a:t>hurch in the West continued to call itself the “Catholic Church.” </a:t>
            </a:r>
          </a:p>
          <a:p>
            <a:pPr>
              <a:buFont typeface="Arial" panose="020B0604020202020204" pitchFamily="34" charset="0"/>
              <a:buChar char="•"/>
            </a:pPr>
            <a:r>
              <a:rPr lang="en-US" sz="2800" dirty="0"/>
              <a:t> </a:t>
            </a:r>
            <a:r>
              <a:rPr lang="en-US" sz="2800" dirty="0" smtClean="0"/>
              <a:t>During the English Reformation and the reign of Henry VIII, the “Protestant” Christians in England began using derogatory terms against the Pope and his “Roman” Church. The term stuck and the catholic church in the West became known as the “Roman Catholic Church.”</a:t>
            </a:r>
          </a:p>
        </p:txBody>
      </p:sp>
    </p:spTree>
    <p:extLst>
      <p:ext uri="{BB962C8B-B14F-4D97-AF65-F5344CB8AC3E}">
        <p14:creationId xmlns:p14="http://schemas.microsoft.com/office/powerpoint/2010/main" val="17579167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results of the Protestant Reformation</a:t>
            </a:r>
          </a:p>
        </p:txBody>
      </p:sp>
      <p:sp>
        <p:nvSpPr>
          <p:cNvPr id="3" name="Content Placeholder 2"/>
          <p:cNvSpPr>
            <a:spLocks noGrp="1"/>
          </p:cNvSpPr>
          <p:nvPr>
            <p:ph idx="1"/>
          </p:nvPr>
        </p:nvSpPr>
        <p:spPr/>
        <p:txBody>
          <a:bodyPr>
            <a:normAutofit lnSpcReduction="10000"/>
          </a:bodyPr>
          <a:lstStyle/>
          <a:p>
            <a:pPr>
              <a:buFont typeface="Arial" panose="020B0604020202020204" pitchFamily="34" charset="0"/>
              <a:buChar char="•"/>
            </a:pPr>
            <a:r>
              <a:rPr lang="en-US" sz="2800" dirty="0" smtClean="0"/>
              <a:t> The </a:t>
            </a:r>
            <a:r>
              <a:rPr lang="en-US" sz="2800" dirty="0"/>
              <a:t>Christians who became known as “Protestants” have today multiplied into many different denominations. </a:t>
            </a:r>
            <a:endParaRPr lang="en-US" sz="2800" dirty="0" smtClean="0"/>
          </a:p>
          <a:p>
            <a:pPr>
              <a:buFont typeface="Arial" panose="020B0604020202020204" pitchFamily="34" charset="0"/>
              <a:buChar char="•"/>
            </a:pPr>
            <a:r>
              <a:rPr lang="en-US" sz="2800" dirty="0" smtClean="0"/>
              <a:t> Having </a:t>
            </a:r>
            <a:r>
              <a:rPr lang="en-US" sz="2800" dirty="0"/>
              <a:t>originated in </a:t>
            </a:r>
            <a:r>
              <a:rPr lang="en-US" sz="2800" dirty="0" smtClean="0"/>
              <a:t>Europe, then spread </a:t>
            </a:r>
            <a:r>
              <a:rPr lang="en-US" sz="2800" dirty="0"/>
              <a:t>to the American Colonies, Protestantism </a:t>
            </a:r>
            <a:r>
              <a:rPr lang="en-US" sz="2800" dirty="0" smtClean="0"/>
              <a:t>now exists throughout </a:t>
            </a:r>
            <a:r>
              <a:rPr lang="en-US" sz="2800" dirty="0"/>
              <a:t>the world and continues to grow.  </a:t>
            </a:r>
            <a:endParaRPr lang="en-US" sz="2800" dirty="0" smtClean="0"/>
          </a:p>
          <a:p>
            <a:pPr>
              <a:buFont typeface="Arial" panose="020B0604020202020204" pitchFamily="34" charset="0"/>
              <a:buChar char="•"/>
            </a:pPr>
            <a:r>
              <a:rPr lang="en-US" sz="2800" dirty="0"/>
              <a:t> </a:t>
            </a:r>
            <a:r>
              <a:rPr lang="en-US" sz="2800" dirty="0" smtClean="0"/>
              <a:t>All groups holding </a:t>
            </a:r>
            <a:r>
              <a:rPr lang="en-US" sz="2800" dirty="0"/>
              <a:t>to the </a:t>
            </a:r>
            <a:r>
              <a:rPr lang="en-US" sz="2800" dirty="0" smtClean="0"/>
              <a:t>five </a:t>
            </a:r>
            <a:r>
              <a:rPr lang="en-US" sz="2800" dirty="0"/>
              <a:t>basic </a:t>
            </a:r>
            <a:r>
              <a:rPr lang="en-US" sz="2800" dirty="0" smtClean="0"/>
              <a:t>tenets </a:t>
            </a:r>
            <a:r>
              <a:rPr lang="en-US" sz="2800" dirty="0"/>
              <a:t>of the Protestant Reformation owe their spiritual heritage to the </a:t>
            </a:r>
            <a:r>
              <a:rPr lang="en-US" sz="2800" dirty="0" smtClean="0"/>
              <a:t>age of the Protestant </a:t>
            </a:r>
            <a:r>
              <a:rPr lang="en-US" sz="2800" dirty="0"/>
              <a:t>Reformation and to </a:t>
            </a:r>
            <a:r>
              <a:rPr lang="en-US" sz="2800" dirty="0" smtClean="0"/>
              <a:t>the Christian leaders of that era.</a:t>
            </a:r>
            <a:endParaRPr lang="en-US" sz="2800" dirty="0"/>
          </a:p>
          <a:p>
            <a:endParaRPr lang="en-US" dirty="0"/>
          </a:p>
        </p:txBody>
      </p:sp>
    </p:spTree>
    <p:extLst>
      <p:ext uri="{BB962C8B-B14F-4D97-AF65-F5344CB8AC3E}">
        <p14:creationId xmlns:p14="http://schemas.microsoft.com/office/powerpoint/2010/main" val="5269446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Early Church </a:t>
            </a:r>
            <a:br>
              <a:rPr lang="en-US" dirty="0" smtClean="0"/>
            </a:br>
            <a:r>
              <a:rPr lang="en-US" sz="3200" dirty="0" smtClean="0"/>
              <a:t>(Patristic Period c. AD 100-451)</a:t>
            </a:r>
            <a:endParaRPr lang="en-US" sz="3200" dirty="0"/>
          </a:p>
        </p:txBody>
      </p:sp>
      <p:sp>
        <p:nvSpPr>
          <p:cNvPr id="3" name="Content Placeholder 2"/>
          <p:cNvSpPr>
            <a:spLocks noGrp="1"/>
          </p:cNvSpPr>
          <p:nvPr>
            <p:ph idx="1"/>
          </p:nvPr>
        </p:nvSpPr>
        <p:spPr>
          <a:xfrm>
            <a:off x="822959" y="1957052"/>
            <a:ext cx="7543801" cy="4023360"/>
          </a:xfrm>
        </p:spPr>
        <p:txBody>
          <a:bodyPr>
            <a:normAutofit/>
          </a:bodyPr>
          <a:lstStyle/>
          <a:p>
            <a:pPr marL="0" indent="0">
              <a:buNone/>
            </a:pPr>
            <a:r>
              <a:rPr lang="en-US" sz="2800" dirty="0" smtClean="0"/>
              <a:t>Key locations of Christianity at the beginning of this period:</a:t>
            </a:r>
            <a:r>
              <a:rPr lang="en-US" sz="2800" dirty="0"/>
              <a:t>	</a:t>
            </a:r>
            <a:endParaRPr lang="en-US" sz="2800" dirty="0" smtClean="0"/>
          </a:p>
          <a:p>
            <a:pPr lvl="1">
              <a:buFont typeface="Arial" panose="020B0604020202020204" pitchFamily="34" charset="0"/>
              <a:buChar char="•"/>
            </a:pPr>
            <a:r>
              <a:rPr lang="en-US" sz="2800" dirty="0"/>
              <a:t> </a:t>
            </a:r>
            <a:r>
              <a:rPr lang="en-US" sz="2800" b="1" dirty="0" smtClean="0"/>
              <a:t>Antioch</a:t>
            </a:r>
            <a:r>
              <a:rPr lang="en-US" sz="2800" dirty="0" smtClean="0"/>
              <a:t> (Cappadocia) in Asia Minor (Greek speaking)</a:t>
            </a:r>
          </a:p>
          <a:p>
            <a:pPr lvl="1">
              <a:buFont typeface="Arial" panose="020B0604020202020204" pitchFamily="34" charset="0"/>
              <a:buChar char="•"/>
            </a:pPr>
            <a:r>
              <a:rPr lang="en-US" sz="2800" dirty="0" smtClean="0"/>
              <a:t> </a:t>
            </a:r>
            <a:r>
              <a:rPr lang="en-US" sz="2800" b="1" dirty="0" smtClean="0"/>
              <a:t>Alexandria</a:t>
            </a:r>
            <a:r>
              <a:rPr lang="en-US" sz="2800" dirty="0" smtClean="0"/>
              <a:t> in North Africa (Greek speaking)</a:t>
            </a:r>
          </a:p>
          <a:p>
            <a:pPr lvl="1">
              <a:buFont typeface="Arial" panose="020B0604020202020204" pitchFamily="34" charset="0"/>
              <a:buChar char="•"/>
            </a:pPr>
            <a:r>
              <a:rPr lang="en-US" sz="2800" dirty="0" smtClean="0"/>
              <a:t> </a:t>
            </a:r>
            <a:r>
              <a:rPr lang="en-US" sz="2800" b="1" dirty="0" smtClean="0"/>
              <a:t>Carthage</a:t>
            </a:r>
            <a:r>
              <a:rPr lang="en-US" sz="2800" dirty="0" smtClean="0"/>
              <a:t> in North Africa (Latin speaking)</a:t>
            </a:r>
          </a:p>
          <a:p>
            <a:pPr marL="0" indent="0">
              <a:buNone/>
            </a:pPr>
            <a:endParaRPr lang="en-US" dirty="0"/>
          </a:p>
        </p:txBody>
      </p:sp>
    </p:spTree>
    <p:extLst>
      <p:ext uri="{BB962C8B-B14F-4D97-AF65-F5344CB8AC3E}">
        <p14:creationId xmlns:p14="http://schemas.microsoft.com/office/powerpoint/2010/main" val="19105225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theologians</a:t>
            </a:r>
            <a:endParaRPr lang="en-US" dirty="0"/>
          </a:p>
        </p:txBody>
      </p:sp>
      <p:sp>
        <p:nvSpPr>
          <p:cNvPr id="3" name="Content Placeholder 2"/>
          <p:cNvSpPr>
            <a:spLocks noGrp="1"/>
          </p:cNvSpPr>
          <p:nvPr>
            <p:ph idx="1"/>
          </p:nvPr>
        </p:nvSpPr>
        <p:spPr>
          <a:xfrm>
            <a:off x="822960" y="1845733"/>
            <a:ext cx="4162508" cy="4244965"/>
          </a:xfrm>
        </p:spPr>
        <p:txBody>
          <a:bodyPr>
            <a:normAutofit lnSpcReduction="10000"/>
          </a:bodyPr>
          <a:lstStyle/>
          <a:p>
            <a:pPr>
              <a:buFont typeface="Arial" panose="020B0604020202020204" pitchFamily="34" charset="0"/>
              <a:buChar char="•"/>
            </a:pPr>
            <a:r>
              <a:rPr lang="en-US" sz="2800" dirty="0" smtClean="0"/>
              <a:t> </a:t>
            </a:r>
            <a:r>
              <a:rPr lang="en-US" sz="2800" b="1" dirty="0" smtClean="0"/>
              <a:t>Justin Martyr </a:t>
            </a:r>
            <a:r>
              <a:rPr lang="en-US" sz="2800" dirty="0" smtClean="0"/>
              <a:t>- AD 100-165 NT canon</a:t>
            </a:r>
          </a:p>
          <a:p>
            <a:pPr>
              <a:buFont typeface="Arial" panose="020B0604020202020204" pitchFamily="34" charset="0"/>
              <a:buChar char="•"/>
            </a:pPr>
            <a:r>
              <a:rPr lang="en-US" sz="2800" dirty="0" smtClean="0"/>
              <a:t> </a:t>
            </a:r>
            <a:r>
              <a:rPr lang="en-US" sz="2800" b="1" dirty="0" smtClean="0"/>
              <a:t>Irenaeus</a:t>
            </a:r>
            <a:r>
              <a:rPr lang="en-US" sz="2800" dirty="0" smtClean="0"/>
              <a:t> - AD 130-200  four Gospels</a:t>
            </a:r>
          </a:p>
          <a:p>
            <a:pPr>
              <a:buFont typeface="Arial" panose="020B0604020202020204" pitchFamily="34" charset="0"/>
              <a:buChar char="•"/>
            </a:pPr>
            <a:r>
              <a:rPr lang="en-US" sz="2800" dirty="0" smtClean="0"/>
              <a:t> </a:t>
            </a:r>
            <a:r>
              <a:rPr lang="en-US" sz="2800" b="1" dirty="0" smtClean="0"/>
              <a:t>Tertullian</a:t>
            </a:r>
            <a:r>
              <a:rPr lang="en-US" sz="2800" dirty="0" smtClean="0"/>
              <a:t> -	AD 160-225 Trinitarian terms</a:t>
            </a:r>
          </a:p>
          <a:p>
            <a:pPr>
              <a:buFont typeface="Arial" panose="020B0604020202020204" pitchFamily="34" charset="0"/>
              <a:buChar char="•"/>
            </a:pPr>
            <a:r>
              <a:rPr lang="en-US" sz="2800" dirty="0" smtClean="0"/>
              <a:t> </a:t>
            </a:r>
            <a:r>
              <a:rPr lang="en-US" sz="2800" b="1" dirty="0" smtClean="0"/>
              <a:t>Athanasius</a:t>
            </a:r>
            <a:r>
              <a:rPr lang="en-US" sz="2800" dirty="0" smtClean="0"/>
              <a:t>	 - AD 296-373 Trinity and Trinitarian theology; recognized 27 books of NT canon</a:t>
            </a:r>
            <a:endParaRPr lang="en-US"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7029" y="1936638"/>
            <a:ext cx="2703444" cy="3789875"/>
          </a:xfrm>
          <a:prstGeom prst="rect">
            <a:avLst/>
          </a:prstGeom>
        </p:spPr>
      </p:pic>
      <p:sp>
        <p:nvSpPr>
          <p:cNvPr id="5" name="TextBox 4"/>
          <p:cNvSpPr txBox="1"/>
          <p:nvPr/>
        </p:nvSpPr>
        <p:spPr>
          <a:xfrm>
            <a:off x="5565913" y="5685185"/>
            <a:ext cx="2250219" cy="492443"/>
          </a:xfrm>
          <a:prstGeom prst="rect">
            <a:avLst/>
          </a:prstGeom>
          <a:noFill/>
        </p:spPr>
        <p:txBody>
          <a:bodyPr wrap="square" rtlCol="0">
            <a:spAutoFit/>
          </a:bodyPr>
          <a:lstStyle/>
          <a:p>
            <a:r>
              <a:rPr lang="en-US" sz="2600" dirty="0" smtClean="0"/>
              <a:t>Athanasius</a:t>
            </a:r>
            <a:endParaRPr lang="en-US" sz="2600" dirty="0"/>
          </a:p>
        </p:txBody>
      </p:sp>
    </p:spTree>
    <p:extLst>
      <p:ext uri="{BB962C8B-B14F-4D97-AF65-F5344CB8AC3E}">
        <p14:creationId xmlns:p14="http://schemas.microsoft.com/office/powerpoint/2010/main" val="21864540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theologians &amp; events</a:t>
            </a:r>
            <a:endParaRPr lang="en-US" sz="3200" dirty="0"/>
          </a:p>
        </p:txBody>
      </p:sp>
      <p:sp>
        <p:nvSpPr>
          <p:cNvPr id="3" name="Content Placeholder 2"/>
          <p:cNvSpPr>
            <a:spLocks noGrp="1"/>
          </p:cNvSpPr>
          <p:nvPr>
            <p:ph idx="1"/>
          </p:nvPr>
        </p:nvSpPr>
        <p:spPr>
          <a:xfrm>
            <a:off x="822960" y="1845734"/>
            <a:ext cx="5196178" cy="4023360"/>
          </a:xfrm>
        </p:spPr>
        <p:txBody>
          <a:bodyPr>
            <a:noAutofit/>
          </a:bodyPr>
          <a:lstStyle/>
          <a:p>
            <a:pPr>
              <a:buFont typeface="Arial" panose="020B0604020202020204" pitchFamily="34" charset="0"/>
              <a:buChar char="•"/>
            </a:pPr>
            <a:r>
              <a:rPr lang="en-US" sz="2800" dirty="0" smtClean="0"/>
              <a:t> </a:t>
            </a:r>
            <a:r>
              <a:rPr lang="en-US" sz="2800" b="1" dirty="0" smtClean="0"/>
              <a:t>Augustine of Hippo </a:t>
            </a:r>
            <a:r>
              <a:rPr lang="en-US" sz="2800" dirty="0" smtClean="0"/>
              <a:t>- </a:t>
            </a:r>
            <a:r>
              <a:rPr lang="en-US" sz="2600" dirty="0" smtClean="0"/>
              <a:t>AD 354-430</a:t>
            </a:r>
          </a:p>
          <a:p>
            <a:pPr>
              <a:buFont typeface="Arial" panose="020B0604020202020204" pitchFamily="34" charset="0"/>
              <a:buChar char="•"/>
            </a:pPr>
            <a:r>
              <a:rPr lang="en-US" sz="2800" dirty="0" smtClean="0"/>
              <a:t> </a:t>
            </a:r>
            <a:r>
              <a:rPr lang="en-US" sz="2800" b="1" dirty="0" smtClean="0"/>
              <a:t>Emperor Constantine </a:t>
            </a:r>
            <a:r>
              <a:rPr lang="en-US" sz="2800" dirty="0" smtClean="0"/>
              <a:t>- </a:t>
            </a:r>
            <a:r>
              <a:rPr lang="en-US" sz="2500" dirty="0" smtClean="0"/>
              <a:t>AD 306-337  </a:t>
            </a:r>
            <a:r>
              <a:rPr lang="en-US" sz="2800" dirty="0" smtClean="0"/>
              <a:t>legalizes Christianity</a:t>
            </a:r>
          </a:p>
          <a:p>
            <a:pPr>
              <a:buFont typeface="Arial" panose="020B0604020202020204" pitchFamily="34" charset="0"/>
              <a:buChar char="•"/>
            </a:pPr>
            <a:r>
              <a:rPr lang="en-US" sz="2800" b="1" dirty="0" smtClean="0"/>
              <a:t> Council of Nicaea </a:t>
            </a:r>
            <a:r>
              <a:rPr lang="en-US" sz="2800" dirty="0" smtClean="0"/>
              <a:t>- </a:t>
            </a:r>
            <a:r>
              <a:rPr lang="en-US" sz="2600" dirty="0" smtClean="0"/>
              <a:t>AD 325                  </a:t>
            </a:r>
            <a:r>
              <a:rPr lang="en-US" sz="2800" dirty="0" smtClean="0"/>
              <a:t>affirms Trinity doctrine and recognizes preeminence of bishops  of Alexandria, Antioch and Rome </a:t>
            </a:r>
          </a:p>
          <a:p>
            <a:pPr>
              <a:buFont typeface="Arial" panose="020B0604020202020204" pitchFamily="34" charset="0"/>
              <a:buChar char="•"/>
            </a:pPr>
            <a:r>
              <a:rPr lang="en-US" sz="2800" dirty="0" smtClean="0"/>
              <a:t> </a:t>
            </a:r>
            <a:r>
              <a:rPr lang="en-US" sz="2600" dirty="0" smtClean="0"/>
              <a:t>AD 330 </a:t>
            </a:r>
            <a:r>
              <a:rPr lang="en-US" sz="2800" dirty="0" smtClean="0"/>
              <a:t>– Constantine moves imperial residence to </a:t>
            </a:r>
            <a:r>
              <a:rPr lang="en-US" sz="2800" b="1" dirty="0" smtClean="0"/>
              <a:t>Constantinople</a:t>
            </a:r>
            <a:r>
              <a:rPr lang="en-US" sz="2800" dirty="0" smtClean="0"/>
              <a:t> (the “new Rome”)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59713" y="1965000"/>
            <a:ext cx="2829849" cy="3577056"/>
          </a:xfrm>
          <a:prstGeom prst="rect">
            <a:avLst/>
          </a:prstGeom>
        </p:spPr>
      </p:pic>
      <p:sp>
        <p:nvSpPr>
          <p:cNvPr id="5" name="TextBox 4"/>
          <p:cNvSpPr txBox="1"/>
          <p:nvPr/>
        </p:nvSpPr>
        <p:spPr>
          <a:xfrm>
            <a:off x="6575729" y="5422795"/>
            <a:ext cx="1773141" cy="492443"/>
          </a:xfrm>
          <a:prstGeom prst="rect">
            <a:avLst/>
          </a:prstGeom>
          <a:noFill/>
        </p:spPr>
        <p:txBody>
          <a:bodyPr wrap="square" rtlCol="0">
            <a:spAutoFit/>
          </a:bodyPr>
          <a:lstStyle/>
          <a:p>
            <a:r>
              <a:rPr lang="en-US" sz="2600" dirty="0" smtClean="0"/>
              <a:t>Augustine</a:t>
            </a:r>
            <a:endParaRPr lang="en-US" sz="2600" dirty="0"/>
          </a:p>
        </p:txBody>
      </p:sp>
    </p:spTree>
    <p:extLst>
      <p:ext uri="{BB962C8B-B14F-4D97-AF65-F5344CB8AC3E}">
        <p14:creationId xmlns:p14="http://schemas.microsoft.com/office/powerpoint/2010/main" val="18182596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Leo I – Bishop of Rome</a:t>
            </a:r>
            <a:endParaRPr lang="en-US" dirty="0"/>
          </a:p>
        </p:txBody>
      </p:sp>
      <p:sp>
        <p:nvSpPr>
          <p:cNvPr id="3" name="Content Placeholder 2"/>
          <p:cNvSpPr>
            <a:spLocks noGrp="1"/>
          </p:cNvSpPr>
          <p:nvPr>
            <p:ph idx="1"/>
          </p:nvPr>
        </p:nvSpPr>
        <p:spPr>
          <a:xfrm>
            <a:off x="815009" y="1845734"/>
            <a:ext cx="5482424" cy="4023360"/>
          </a:xfrm>
        </p:spPr>
        <p:txBody>
          <a:bodyPr>
            <a:normAutofit/>
          </a:bodyPr>
          <a:lstStyle/>
          <a:p>
            <a:pPr>
              <a:buFont typeface="Arial" panose="020B0604020202020204" pitchFamily="34" charset="0"/>
              <a:buChar char="•"/>
            </a:pPr>
            <a:r>
              <a:rPr lang="en-US" sz="2800" dirty="0" smtClean="0"/>
              <a:t> c. AD 400-461, Leo I argued for                                        “Petrine supremacy” and primacy of church at Rome</a:t>
            </a:r>
          </a:p>
          <a:p>
            <a:pPr>
              <a:buFont typeface="Arial" panose="020B0604020202020204" pitchFamily="34" charset="0"/>
              <a:buChar char="•"/>
            </a:pPr>
            <a:r>
              <a:rPr lang="en-US" sz="2800" dirty="0" smtClean="0"/>
              <a:t> church at Rome ~ 30,000 members </a:t>
            </a:r>
          </a:p>
          <a:p>
            <a:pPr>
              <a:buFont typeface="Arial" panose="020B0604020202020204" pitchFamily="34" charset="0"/>
              <a:buChar char="•"/>
            </a:pPr>
            <a:r>
              <a:rPr lang="en-US" sz="2800" dirty="0" smtClean="0"/>
              <a:t> Emperor Valentinian III backs Leo I</a:t>
            </a:r>
          </a:p>
          <a:p>
            <a:pPr>
              <a:buFont typeface="Arial" panose="020B0604020202020204" pitchFamily="34" charset="0"/>
              <a:buChar char="•"/>
            </a:pPr>
            <a:r>
              <a:rPr lang="en-US" sz="2800" dirty="0" smtClean="0"/>
              <a:t> Leo I takes title </a:t>
            </a:r>
            <a:r>
              <a:rPr lang="en-US" sz="2800" i="1" dirty="0" smtClean="0"/>
              <a:t>Pontifex Maximus </a:t>
            </a:r>
            <a:endParaRPr lang="en-US" sz="2800" dirty="0" smtClean="0"/>
          </a:p>
          <a:p>
            <a:pPr marL="0" indent="0">
              <a:buNone/>
            </a:pPr>
            <a:r>
              <a:rPr lang="en-US" dirty="0"/>
              <a:t>	</a:t>
            </a:r>
            <a:r>
              <a:rPr lang="en-US" dirty="0" smtClean="0"/>
              <a:t>			 	</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67564" y="1845734"/>
            <a:ext cx="2438400" cy="3861816"/>
          </a:xfrm>
          <a:prstGeom prst="rect">
            <a:avLst/>
          </a:prstGeom>
        </p:spPr>
      </p:pic>
    </p:spTree>
    <p:extLst>
      <p:ext uri="{BB962C8B-B14F-4D97-AF65-F5344CB8AC3E}">
        <p14:creationId xmlns:p14="http://schemas.microsoft.com/office/powerpoint/2010/main" val="18113171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Council of Chalcedon  </a:t>
            </a:r>
            <a:r>
              <a:rPr lang="en-US" sz="3200" dirty="0" smtClean="0"/>
              <a:t>(AD 451)</a:t>
            </a:r>
            <a:endParaRPr lang="en-US" sz="3200" dirty="0"/>
          </a:p>
        </p:txBody>
      </p:sp>
      <p:sp>
        <p:nvSpPr>
          <p:cNvPr id="3" name="Content Placeholder 2"/>
          <p:cNvSpPr>
            <a:spLocks noGrp="1"/>
          </p:cNvSpPr>
          <p:nvPr>
            <p:ph idx="1"/>
          </p:nvPr>
        </p:nvSpPr>
        <p:spPr>
          <a:xfrm>
            <a:off x="822959" y="1845734"/>
            <a:ext cx="4886078" cy="4023360"/>
          </a:xfrm>
        </p:spPr>
        <p:txBody>
          <a:bodyPr>
            <a:normAutofit/>
          </a:bodyPr>
          <a:lstStyle/>
          <a:p>
            <a:pPr>
              <a:buFont typeface="Arial" panose="020B0604020202020204" pitchFamily="34" charset="0"/>
              <a:buChar char="•"/>
            </a:pPr>
            <a:r>
              <a:rPr lang="en-US" sz="2800" dirty="0" smtClean="0"/>
              <a:t> Affirmed that Jesus was fully human and fully divine</a:t>
            </a:r>
          </a:p>
          <a:p>
            <a:pPr>
              <a:buFont typeface="Arial" panose="020B0604020202020204" pitchFamily="34" charset="0"/>
              <a:buChar char="•"/>
            </a:pPr>
            <a:r>
              <a:rPr lang="en-US" sz="2800" dirty="0" smtClean="0"/>
              <a:t> Decided that the Bishop of Rome and the Bishop (Patriarch) of Constantinople were equal in the leadership of the catholic (universal) church</a:t>
            </a:r>
            <a:endParaRPr lang="en-US"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33160" y="1952244"/>
            <a:ext cx="1747022" cy="3290225"/>
          </a:xfrm>
          <a:prstGeom prst="rect">
            <a:avLst/>
          </a:prstGeom>
        </p:spPr>
      </p:pic>
      <p:sp>
        <p:nvSpPr>
          <p:cNvPr id="5" name="TextBox 4"/>
          <p:cNvSpPr txBox="1"/>
          <p:nvPr/>
        </p:nvSpPr>
        <p:spPr>
          <a:xfrm>
            <a:off x="5422153" y="5242469"/>
            <a:ext cx="2753139" cy="830997"/>
          </a:xfrm>
          <a:prstGeom prst="rect">
            <a:avLst/>
          </a:prstGeom>
          <a:noFill/>
        </p:spPr>
        <p:txBody>
          <a:bodyPr wrap="square" rtlCol="0">
            <a:spAutoFit/>
          </a:bodyPr>
          <a:lstStyle/>
          <a:p>
            <a:pPr algn="ctr"/>
            <a:r>
              <a:rPr lang="en-US" sz="2400" dirty="0" smtClean="0"/>
              <a:t>Jesus: one person, two natures</a:t>
            </a:r>
          </a:p>
        </p:txBody>
      </p:sp>
    </p:spTree>
    <p:extLst>
      <p:ext uri="{BB962C8B-B14F-4D97-AF65-F5344CB8AC3E}">
        <p14:creationId xmlns:p14="http://schemas.microsoft.com/office/powerpoint/2010/main" val="20433523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“Dark Ages” </a:t>
            </a:r>
            <a:r>
              <a:rPr lang="en-US" sz="3200" dirty="0" smtClean="0"/>
              <a:t>(c. AD 451-1050)</a:t>
            </a:r>
            <a:endParaRPr lang="en-US" sz="3200" dirty="0"/>
          </a:p>
        </p:txBody>
      </p:sp>
      <p:sp>
        <p:nvSpPr>
          <p:cNvPr id="3" name="Content Placeholder 2"/>
          <p:cNvSpPr>
            <a:spLocks noGrp="1"/>
          </p:cNvSpPr>
          <p:nvPr>
            <p:ph idx="1"/>
          </p:nvPr>
        </p:nvSpPr>
        <p:spPr/>
        <p:txBody>
          <a:bodyPr>
            <a:noAutofit/>
          </a:bodyPr>
          <a:lstStyle/>
          <a:p>
            <a:pPr>
              <a:buFont typeface="Arial" panose="020B0604020202020204" pitchFamily="34" charset="0"/>
              <a:buChar char="•"/>
            </a:pPr>
            <a:r>
              <a:rPr lang="en-US" sz="2800" dirty="0" smtClean="0"/>
              <a:t> Rome besieged by Goths and Vandals</a:t>
            </a:r>
          </a:p>
          <a:p>
            <a:pPr>
              <a:buFont typeface="Arial" panose="020B0604020202020204" pitchFamily="34" charset="0"/>
              <a:buChar char="•"/>
            </a:pPr>
            <a:r>
              <a:rPr lang="en-US" sz="2800" dirty="0" smtClean="0"/>
              <a:t> By 11</a:t>
            </a:r>
            <a:r>
              <a:rPr lang="en-US" sz="2800" baseline="30000" dirty="0" smtClean="0"/>
              <a:t>th</a:t>
            </a:r>
            <a:r>
              <a:rPr lang="en-US" sz="2800" dirty="0" smtClean="0"/>
              <a:t> century, Islam controlled much of the Mediterranean world</a:t>
            </a:r>
          </a:p>
          <a:p>
            <a:pPr>
              <a:buFont typeface="Arial" panose="020B0604020202020204" pitchFamily="34" charset="0"/>
              <a:buChar char="•"/>
            </a:pPr>
            <a:r>
              <a:rPr lang="en-US" sz="2800" dirty="0" smtClean="0"/>
              <a:t> Remainder of Christianity (catholic church) now centered in the Byzantine Empire in the East (under the Bishop of Constantinople)</a:t>
            </a:r>
            <a:r>
              <a:rPr lang="en-US" sz="2800" dirty="0"/>
              <a:t> </a:t>
            </a:r>
            <a:r>
              <a:rPr lang="en-US" sz="2800" dirty="0" smtClean="0"/>
              <a:t>and in Rome in the West (under the Bishop of Rome)</a:t>
            </a:r>
          </a:p>
          <a:p>
            <a:pPr>
              <a:buFont typeface="Arial" panose="020B0604020202020204" pitchFamily="34" charset="0"/>
              <a:buChar char="•"/>
            </a:pPr>
            <a:r>
              <a:rPr lang="en-US" sz="2800" dirty="0" smtClean="0"/>
              <a:t> Competition for authority grows between these two dominant bishops</a:t>
            </a:r>
          </a:p>
        </p:txBody>
      </p:sp>
    </p:spTree>
    <p:extLst>
      <p:ext uri="{BB962C8B-B14F-4D97-AF65-F5344CB8AC3E}">
        <p14:creationId xmlns:p14="http://schemas.microsoft.com/office/powerpoint/2010/main" val="3055365539"/>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1728</TotalTime>
  <Words>1717</Words>
  <Application>Microsoft Office PowerPoint</Application>
  <PresentationFormat>On-screen Show (4:3)</PresentationFormat>
  <Paragraphs>111</Paragraphs>
  <Slides>31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Calibri Light</vt:lpstr>
      <vt:lpstr>Retrospect</vt:lpstr>
      <vt:lpstr>THE PROTESTANT REFORMATION</vt:lpstr>
      <vt:lpstr>The Reformation  October 31, 1517 </vt:lpstr>
      <vt:lpstr>The New Testament Church c. AD 30-99 (first century)</vt:lpstr>
      <vt:lpstr>The Early Church  (Patristic Period c. AD 100-451)</vt:lpstr>
      <vt:lpstr>Key theologians</vt:lpstr>
      <vt:lpstr>Key theologians &amp; events</vt:lpstr>
      <vt:lpstr>Leo I – Bishop of Rome</vt:lpstr>
      <vt:lpstr>Council of Chalcedon  (AD 451)</vt:lpstr>
      <vt:lpstr>“Dark Ages” (c. AD 451-1050)</vt:lpstr>
      <vt:lpstr> Middle Ages (c. AD 1050-1500)</vt:lpstr>
      <vt:lpstr>The Renaissance (re-birth) c. AD 1350-1550</vt:lpstr>
      <vt:lpstr>The Renaissance and the Reformation</vt:lpstr>
      <vt:lpstr>The Renaissance and the Reformation</vt:lpstr>
      <vt:lpstr>Factors contributing to the Reformation</vt:lpstr>
      <vt:lpstr>Factors contributing to the Reformation</vt:lpstr>
      <vt:lpstr>How did the Reformation begin?</vt:lpstr>
      <vt:lpstr>How did the Reformation begin?</vt:lpstr>
      <vt:lpstr>How did the Reformation begin?</vt:lpstr>
      <vt:lpstr>PowerPoint Presentation</vt:lpstr>
      <vt:lpstr>How did the Reformation begin?</vt:lpstr>
      <vt:lpstr>How did the Reformation begin?</vt:lpstr>
      <vt:lpstr>Major figures of the Reformation</vt:lpstr>
      <vt:lpstr>Major figures of the Reformation</vt:lpstr>
      <vt:lpstr>Henry VIII</vt:lpstr>
      <vt:lpstr>Basic tenets of the Reformation</vt:lpstr>
      <vt:lpstr>Basic tenets of the Reformation</vt:lpstr>
      <vt:lpstr>Some results of the Protestant Reformation</vt:lpstr>
      <vt:lpstr>Some results of the Protestant Reformation</vt:lpstr>
      <vt:lpstr>Some results of the Protestant Reformation</vt:lpstr>
      <vt:lpstr>Some results of the Protestant Reformation</vt:lpstr>
      <vt:lpstr>Some results of the Protestant Reformation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PROTESTANT REFORMATION</dc:title>
  <dc:creator>Dan</dc:creator>
  <cp:lastModifiedBy>Ted Johnston</cp:lastModifiedBy>
  <cp:revision>71</cp:revision>
  <dcterms:created xsi:type="dcterms:W3CDTF">2017-08-28T23:32:24Z</dcterms:created>
  <dcterms:modified xsi:type="dcterms:W3CDTF">2017-09-11T01:21:51Z</dcterms:modified>
</cp:coreProperties>
</file>